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258" r:id="rId2"/>
    <p:sldId id="384" r:id="rId3"/>
    <p:sldId id="256" r:id="rId4"/>
    <p:sldId id="382" r:id="rId5"/>
    <p:sldId id="257" r:id="rId6"/>
    <p:sldId id="383" r:id="rId7"/>
    <p:sldId id="335" r:id="rId8"/>
    <p:sldId id="336" r:id="rId9"/>
    <p:sldId id="385" r:id="rId10"/>
    <p:sldId id="260" r:id="rId11"/>
    <p:sldId id="337" r:id="rId12"/>
    <p:sldId id="339" r:id="rId13"/>
    <p:sldId id="340" r:id="rId14"/>
    <p:sldId id="381" r:id="rId15"/>
    <p:sldId id="344" r:id="rId16"/>
    <p:sldId id="345" r:id="rId17"/>
    <p:sldId id="346" r:id="rId18"/>
    <p:sldId id="349" r:id="rId19"/>
    <p:sldId id="350" r:id="rId20"/>
    <p:sldId id="352" r:id="rId21"/>
    <p:sldId id="355" r:id="rId22"/>
    <p:sldId id="356" r:id="rId23"/>
    <p:sldId id="357" r:id="rId24"/>
    <p:sldId id="359" r:id="rId25"/>
    <p:sldId id="360" r:id="rId26"/>
    <p:sldId id="361" r:id="rId27"/>
    <p:sldId id="362" r:id="rId28"/>
    <p:sldId id="363" r:id="rId29"/>
    <p:sldId id="364" r:id="rId30"/>
    <p:sldId id="365" r:id="rId31"/>
    <p:sldId id="366" r:id="rId32"/>
    <p:sldId id="367" r:id="rId33"/>
    <p:sldId id="368" r:id="rId34"/>
    <p:sldId id="369" r:id="rId35"/>
    <p:sldId id="370" r:id="rId36"/>
    <p:sldId id="371" r:id="rId37"/>
    <p:sldId id="372" r:id="rId38"/>
    <p:sldId id="373" r:id="rId39"/>
    <p:sldId id="374" r:id="rId40"/>
    <p:sldId id="375" r:id="rId41"/>
    <p:sldId id="376" r:id="rId42"/>
    <p:sldId id="377" r:id="rId43"/>
    <p:sldId id="378" r:id="rId44"/>
    <p:sldId id="379" r:id="rId45"/>
    <p:sldId id="380" r:id="rId46"/>
    <p:sldId id="334" r:id="rId4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481" autoAdjust="0"/>
    <p:restoredTop sz="94660"/>
  </p:normalViewPr>
  <p:slideViewPr>
    <p:cSldViewPr>
      <p:cViewPr>
        <p:scale>
          <a:sx n="60" d="100"/>
          <a:sy n="60" d="100"/>
        </p:scale>
        <p:origin x="-1644" y="-25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B46201-C810-4793-81C4-E927C24EB17D}" type="datetimeFigureOut">
              <a:rPr lang="tr-TR" smtClean="0"/>
              <a:pPr/>
              <a:t>18.04.2016</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998DA8-1CFE-4BE7-A373-EEDCB2E1CDA6}" type="slidenum">
              <a:rPr lang="tr-TR" smtClean="0"/>
              <a:pPr/>
              <a:t>‹#›</a:t>
            </a:fld>
            <a:endParaRPr lang="tr-TR"/>
          </a:p>
        </p:txBody>
      </p:sp>
    </p:spTree>
    <p:extLst>
      <p:ext uri="{BB962C8B-B14F-4D97-AF65-F5344CB8AC3E}">
        <p14:creationId xmlns:p14="http://schemas.microsoft.com/office/powerpoint/2010/main" xmlns="" val="4081273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AA998DA8-1CFE-4BE7-A373-EEDCB2E1CDA6}" type="slidenum">
              <a:rPr lang="tr-TR" smtClean="0"/>
              <a:pPr/>
              <a:t>3</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D9F75050-0E15-4C5B-92B0-66D068882F1F}" type="datetimeFigureOut">
              <a:rPr lang="tr-TR" smtClean="0"/>
              <a:pPr/>
              <a:t>18.04.2016</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p:wheel spokes="8"/>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18.04.2016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p:wheel spokes="8"/>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18.04.2016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18.04.2016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p:wheel spokes="8"/>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18.04.2016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18.04.2016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p:wheel spokes="8"/>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pPr/>
              <a:t>18.04.2016</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p:wheel spokes="8"/>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D9F75050-0E15-4C5B-92B0-66D068882F1F}" type="datetimeFigureOut">
              <a:rPr lang="tr-TR" smtClean="0"/>
              <a:pPr/>
              <a:t>18.04.2016</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p:wheel spokes="8"/>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18.04.2016</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p:wheel spokes="8"/>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18.04.2016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p:wheel spokes="8"/>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18.04.2016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fld id="{B1DEFA8C-F947-479F-BE07-76B6B3F80BF1}" type="slidenum">
              <a:rPr lang="tr-TR" smtClean="0"/>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wheel spokes="8"/>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9F75050-0E15-4C5B-92B0-66D068882F1F}" type="datetimeFigureOut">
              <a:rPr lang="tr-TR" smtClean="0"/>
              <a:pPr/>
              <a:t>18.04.2016</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DEFA8C-F947-479F-BE07-76B6B3F80BF1}" type="slidenum">
              <a:rPr lang="tr-TR" smtClean="0"/>
              <a:pPr/>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heel spokes="8"/>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3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K:\turizm-haftasi-resimleri-10.jp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Tree>
  </p:cSld>
  <p:clrMapOvr>
    <a:masterClrMapping/>
  </p:clrMapOvr>
  <p:transition>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9830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657" y="116632"/>
            <a:ext cx="9265128" cy="67413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wheel spokes="8"/>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9933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842" y="0"/>
            <a:ext cx="9128158"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03141464"/>
      </p:ext>
    </p:extLst>
  </p:cSld>
  <p:clrMapOvr>
    <a:masterClrMapping/>
  </p:clrMapOvr>
  <p:transition>
    <p:wheel spokes="8"/>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defRPr/>
            </a:pPr>
            <a:r>
              <a:rPr lang="tr-TR" b="1" dirty="0" smtClean="0">
                <a:solidFill>
                  <a:schemeClr val="tx2">
                    <a:lumMod val="50000"/>
                  </a:schemeClr>
                </a:solidFill>
                <a:latin typeface="Times New Roman" panose="02020603050405020304" pitchFamily="18" charset="0"/>
                <a:cs typeface="Times New Roman" panose="02020603050405020304" pitchFamily="18" charset="0"/>
              </a:rPr>
              <a:t>NİKAİA-İZNİK</a:t>
            </a:r>
            <a:endParaRPr lang="tr-TR" b="1" dirty="0">
              <a:solidFill>
                <a:schemeClr val="tx2">
                  <a:lumMod val="50000"/>
                </a:schemeClr>
              </a:solidFill>
              <a:latin typeface="Times New Roman" panose="02020603050405020304" pitchFamily="18" charset="0"/>
              <a:cs typeface="Times New Roman" panose="02020603050405020304" pitchFamily="18" charset="0"/>
            </a:endParaRPr>
          </a:p>
        </p:txBody>
      </p:sp>
      <p:pic>
        <p:nvPicPr>
          <p:cNvPr id="20483" name="Picture 5" descr="http://rota360.net/geziresim/iznik/iznik07.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2389"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Dikdörtgen 2"/>
          <p:cNvSpPr/>
          <p:nvPr/>
        </p:nvSpPr>
        <p:spPr>
          <a:xfrm>
            <a:off x="1529915" y="332656"/>
            <a:ext cx="6082557" cy="1015663"/>
          </a:xfrm>
          <a:prstGeom prst="rect">
            <a:avLst/>
          </a:prstGeom>
        </p:spPr>
        <p:txBody>
          <a:bodyPr wrap="square">
            <a:spAutoFit/>
          </a:bodyPr>
          <a:lstStyle/>
          <a:p>
            <a:r>
              <a:rPr lang="tr-TR" sz="6000" b="1" dirty="0" smtClean="0">
                <a:solidFill>
                  <a:srgbClr val="FF0000"/>
                </a:solidFill>
                <a:latin typeface="Times New Roman" panose="02020603050405020304" pitchFamily="18" charset="0"/>
                <a:cs typeface="Times New Roman" panose="02020603050405020304" pitchFamily="18" charset="0"/>
              </a:rPr>
              <a:t>İZNİK-(</a:t>
            </a:r>
            <a:r>
              <a:rPr lang="tr-TR" sz="6000" b="1" dirty="0" err="1" smtClean="0">
                <a:solidFill>
                  <a:srgbClr val="FF0000"/>
                </a:solidFill>
                <a:latin typeface="Times New Roman" panose="02020603050405020304" pitchFamily="18" charset="0"/>
                <a:cs typeface="Times New Roman" panose="02020603050405020304" pitchFamily="18" charset="0"/>
              </a:rPr>
              <a:t>Nikaia</a:t>
            </a:r>
            <a:r>
              <a:rPr lang="tr-TR" sz="6000" b="1" dirty="0" smtClean="0">
                <a:solidFill>
                  <a:srgbClr val="FF0000"/>
                </a:solidFill>
                <a:latin typeface="Times New Roman" panose="02020603050405020304" pitchFamily="18" charset="0"/>
                <a:cs typeface="Times New Roman" panose="02020603050405020304" pitchFamily="18" charset="0"/>
              </a:rPr>
              <a:t>)</a:t>
            </a:r>
            <a:endParaRPr lang="tr-TR" sz="6000" dirty="0">
              <a:solidFill>
                <a:srgbClr val="FF0000"/>
              </a:solidFill>
            </a:endParaRPr>
          </a:p>
        </p:txBody>
      </p:sp>
    </p:spTree>
    <p:extLst>
      <p:ext uri="{BB962C8B-B14F-4D97-AF65-F5344CB8AC3E}">
        <p14:creationId xmlns:p14="http://schemas.microsoft.com/office/powerpoint/2010/main" xmlns="" val="2184118775"/>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txBox="1">
            <a:spLocks/>
          </p:cNvSpPr>
          <p:nvPr/>
        </p:nvSpPr>
        <p:spPr bwMode="auto">
          <a:xfrm>
            <a:off x="107504" y="404813"/>
            <a:ext cx="8928992" cy="6336555"/>
          </a:xfrm>
          <a:prstGeom prst="rect">
            <a:avLst/>
          </a:prstGeom>
          <a:noFill/>
          <a:ln>
            <a:noFill/>
          </a:ln>
          <a:effectLst/>
          <a:extLst/>
        </p:spPr>
        <p:txBody>
          <a:bodyPr>
            <a:normAutofit fontScale="70000" lnSpcReduction="20000"/>
          </a:bodyPr>
          <a:lst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8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80000"/>
              <a:buFont typeface="Wingdings" pitchFamily="2" charset="2"/>
              <a:buChar char="l"/>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hlink"/>
              </a:buClr>
              <a:buSzPct val="8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9pPr>
          </a:lstStyle>
          <a:p>
            <a:pPr>
              <a:defRPr/>
            </a:pPr>
            <a:r>
              <a:rPr lang="tr-TR" b="1" kern="0" dirty="0" smtClean="0">
                <a:solidFill>
                  <a:srgbClr val="FF0000"/>
                </a:solidFill>
              </a:rPr>
              <a:t>Tarihçe:</a:t>
            </a:r>
          </a:p>
          <a:p>
            <a:pPr>
              <a:defRPr/>
            </a:pPr>
            <a:endParaRPr lang="tr-TR" kern="0" dirty="0" smtClean="0"/>
          </a:p>
          <a:p>
            <a:pPr>
              <a:defRPr/>
            </a:pPr>
            <a:r>
              <a:rPr lang="tr-TR" kern="0" dirty="0" smtClean="0">
                <a:solidFill>
                  <a:srgbClr val="FFC000"/>
                </a:solidFill>
              </a:rPr>
              <a:t>İlçemiz adını (</a:t>
            </a:r>
            <a:r>
              <a:rPr lang="tr-TR" kern="0" dirty="0" err="1" smtClean="0">
                <a:solidFill>
                  <a:srgbClr val="FFC000"/>
                </a:solidFill>
              </a:rPr>
              <a:t>Nikaia</a:t>
            </a:r>
            <a:r>
              <a:rPr lang="tr-TR" kern="0" dirty="0" smtClean="0">
                <a:solidFill>
                  <a:srgbClr val="FFC000"/>
                </a:solidFill>
              </a:rPr>
              <a:t>)dan almaktadır. Genel kanı, Türklerin, Rumlar tarafından kullanılan (</a:t>
            </a:r>
            <a:r>
              <a:rPr lang="tr-TR" kern="0" dirty="0" err="1" smtClean="0">
                <a:solidFill>
                  <a:srgbClr val="FFC000"/>
                </a:solidFill>
              </a:rPr>
              <a:t>Eis</a:t>
            </a:r>
            <a:r>
              <a:rPr lang="tr-TR" kern="0" dirty="0" smtClean="0">
                <a:solidFill>
                  <a:srgbClr val="FFC000"/>
                </a:solidFill>
              </a:rPr>
              <a:t> </a:t>
            </a:r>
            <a:r>
              <a:rPr lang="tr-TR" kern="0" dirty="0" err="1" smtClean="0">
                <a:solidFill>
                  <a:srgbClr val="FFC000"/>
                </a:solidFill>
              </a:rPr>
              <a:t>Nikaia</a:t>
            </a:r>
            <a:r>
              <a:rPr lang="tr-TR" kern="0" dirty="0" smtClean="0">
                <a:solidFill>
                  <a:srgbClr val="FFC000"/>
                </a:solidFill>
              </a:rPr>
              <a:t>) yani </a:t>
            </a:r>
            <a:r>
              <a:rPr lang="tr-TR" kern="0" dirty="0" err="1" smtClean="0">
                <a:solidFill>
                  <a:srgbClr val="FFC000"/>
                </a:solidFill>
              </a:rPr>
              <a:t>Nikaia’ya</a:t>
            </a:r>
            <a:r>
              <a:rPr lang="tr-TR" kern="0" dirty="0" smtClean="0">
                <a:solidFill>
                  <a:srgbClr val="FFC000"/>
                </a:solidFill>
              </a:rPr>
              <a:t> veya </a:t>
            </a:r>
            <a:r>
              <a:rPr lang="tr-TR" kern="0" dirty="0" err="1" smtClean="0">
                <a:solidFill>
                  <a:srgbClr val="FFC000"/>
                </a:solidFill>
              </a:rPr>
              <a:t>Nikaia’da</a:t>
            </a:r>
            <a:r>
              <a:rPr lang="tr-TR" kern="0" dirty="0" smtClean="0">
                <a:solidFill>
                  <a:srgbClr val="FFC000"/>
                </a:solidFill>
              </a:rPr>
              <a:t> söylemini kentin adı sanarak, bunu kendi ağızlarına uygun biçimde (İznik)’e dönüştürmüş oldukları doğrultusundadır. </a:t>
            </a:r>
            <a:r>
              <a:rPr lang="tr-TR" kern="0" dirty="0" err="1" smtClean="0">
                <a:solidFill>
                  <a:srgbClr val="FFC000"/>
                </a:solidFill>
              </a:rPr>
              <a:t>Bthynia</a:t>
            </a:r>
            <a:r>
              <a:rPr lang="tr-TR" kern="0" dirty="0" smtClean="0">
                <a:solidFill>
                  <a:srgbClr val="FFC000"/>
                </a:solidFill>
              </a:rPr>
              <a:t> , Bizans, Selçuklu ve Osmanlılara başkentlik yapmıştır.</a:t>
            </a:r>
          </a:p>
          <a:p>
            <a:pPr>
              <a:defRPr/>
            </a:pPr>
            <a:r>
              <a:rPr lang="tr-TR" kern="0" dirty="0" smtClean="0">
                <a:solidFill>
                  <a:srgbClr val="FFC000"/>
                </a:solidFill>
              </a:rPr>
              <a:t>Büyük İskender’in ölümünden sonra iki </a:t>
            </a:r>
            <a:r>
              <a:rPr lang="tr-TR" kern="0" dirty="0" err="1" smtClean="0">
                <a:solidFill>
                  <a:srgbClr val="FFC000"/>
                </a:solidFill>
              </a:rPr>
              <a:t>genarali</a:t>
            </a:r>
            <a:r>
              <a:rPr lang="tr-TR" kern="0" dirty="0" smtClean="0">
                <a:solidFill>
                  <a:srgbClr val="FFC000"/>
                </a:solidFill>
              </a:rPr>
              <a:t> </a:t>
            </a:r>
            <a:r>
              <a:rPr lang="tr-TR" kern="0" dirty="0" err="1" smtClean="0">
                <a:solidFill>
                  <a:srgbClr val="FFC000"/>
                </a:solidFill>
              </a:rPr>
              <a:t>Antigonos</a:t>
            </a:r>
            <a:r>
              <a:rPr lang="tr-TR" kern="0" dirty="0" smtClean="0">
                <a:solidFill>
                  <a:srgbClr val="FFC000"/>
                </a:solidFill>
              </a:rPr>
              <a:t> ile </a:t>
            </a:r>
            <a:r>
              <a:rPr lang="tr-TR" kern="0" dirty="0" err="1" smtClean="0">
                <a:solidFill>
                  <a:srgbClr val="FFC000"/>
                </a:solidFill>
              </a:rPr>
              <a:t>Lysimachos</a:t>
            </a:r>
            <a:r>
              <a:rPr lang="tr-TR" kern="0" dirty="0" smtClean="0">
                <a:solidFill>
                  <a:srgbClr val="FFC000"/>
                </a:solidFill>
              </a:rPr>
              <a:t>  arasındaki savaşı kazanan</a:t>
            </a:r>
            <a:r>
              <a:rPr lang="tr-TR" kern="0" dirty="0">
                <a:solidFill>
                  <a:srgbClr val="FFC000"/>
                </a:solidFill>
              </a:rPr>
              <a:t> </a:t>
            </a:r>
            <a:r>
              <a:rPr lang="tr-TR" kern="0" dirty="0" err="1" smtClean="0">
                <a:solidFill>
                  <a:srgbClr val="FFC000"/>
                </a:solidFill>
              </a:rPr>
              <a:t>Lysimachos</a:t>
            </a:r>
            <a:r>
              <a:rPr lang="tr-TR" kern="0" dirty="0" smtClean="0">
                <a:solidFill>
                  <a:srgbClr val="FFC000"/>
                </a:solidFill>
              </a:rPr>
              <a:t> eşi </a:t>
            </a:r>
            <a:r>
              <a:rPr lang="tr-TR" kern="0" dirty="0" err="1" smtClean="0">
                <a:solidFill>
                  <a:srgbClr val="FFC000"/>
                </a:solidFill>
              </a:rPr>
              <a:t>Nikaia’nın</a:t>
            </a:r>
            <a:r>
              <a:rPr lang="tr-TR" kern="0" dirty="0" smtClean="0">
                <a:solidFill>
                  <a:srgbClr val="FFC000"/>
                </a:solidFill>
              </a:rPr>
              <a:t> adını vermiştir. </a:t>
            </a:r>
          </a:p>
          <a:p>
            <a:pPr>
              <a:defRPr/>
            </a:pPr>
            <a:endParaRPr lang="tr-TR" kern="0" dirty="0" smtClean="0">
              <a:solidFill>
                <a:srgbClr val="FFC000"/>
              </a:solidFill>
            </a:endParaRPr>
          </a:p>
          <a:p>
            <a:pPr>
              <a:defRPr/>
            </a:pPr>
            <a:r>
              <a:rPr lang="tr-TR" kern="0" dirty="0" smtClean="0">
                <a:solidFill>
                  <a:srgbClr val="FFC000"/>
                </a:solidFill>
              </a:rPr>
              <a:t>Osmanlılar, Osman Bey döneminden itibaren İznik’i fethetmeye çabalamışlardır. Osman Gazi 1300’de İznik’i ilk kez kuşattı. Ancak kenti çevreleyen surlar aşılamadığı için, fetih gerçekleşmiyordu. </a:t>
            </a:r>
          </a:p>
          <a:p>
            <a:pPr>
              <a:defRPr/>
            </a:pPr>
            <a:endParaRPr lang="tr-TR" kern="0" dirty="0" smtClean="0">
              <a:solidFill>
                <a:srgbClr val="FFC000"/>
              </a:solidFill>
            </a:endParaRPr>
          </a:p>
          <a:p>
            <a:pPr>
              <a:defRPr/>
            </a:pPr>
            <a:r>
              <a:rPr lang="tr-TR" kern="0" dirty="0" smtClean="0">
                <a:solidFill>
                  <a:srgbClr val="FFC000"/>
                </a:solidFill>
              </a:rPr>
              <a:t>Uzun süren ablukadan sonra, Orhan Gazinin İnegöl’de Bizans kuvvetlerini yenilgiye uğratmasının ardından 1329 kent içindekilerin artık dayanacak güçleri ve yardım alma umutları kalmadığı için, Bizans ve Hıristiyan dünyası için kutsal sayılan ve tarihsel değeri olan İznik 1331 günü Orhan Gazi’ye teslim edildi. İznik fethinden sonra 1335 yılına kadar </a:t>
            </a:r>
            <a:r>
              <a:rPr lang="tr-TR" kern="0" dirty="0" smtClean="0">
                <a:solidFill>
                  <a:srgbClr val="FF0000"/>
                </a:solidFill>
              </a:rPr>
              <a:t>genç Osmanlıya başkentlik yapmıştır. </a:t>
            </a:r>
          </a:p>
          <a:p>
            <a:pPr>
              <a:defRPr/>
            </a:pPr>
            <a:endParaRPr lang="tr-TR" kern="0" dirty="0" smtClean="0"/>
          </a:p>
          <a:p>
            <a:pPr>
              <a:defRPr/>
            </a:pPr>
            <a:endParaRPr lang="tr-TR" kern="0" dirty="0"/>
          </a:p>
        </p:txBody>
      </p:sp>
    </p:spTree>
    <p:extLst>
      <p:ext uri="{BB962C8B-B14F-4D97-AF65-F5344CB8AC3E}">
        <p14:creationId xmlns:p14="http://schemas.microsoft.com/office/powerpoint/2010/main" xmlns="" val="2373248422"/>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fade">
                                      <p:cBhvr>
                                        <p:cTn id="10" dur="500"/>
                                        <p:tgtEl>
                                          <p:spTgt spid="5">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animEffect transition="in" filter="fade">
                                      <p:cBhvr>
                                        <p:cTn id="13" dur="500"/>
                                        <p:tgtEl>
                                          <p:spTgt spid="5">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7" end="7"/>
                                            </p:txEl>
                                          </p:spTgt>
                                        </p:tgtEl>
                                        <p:attrNameLst>
                                          <p:attrName>style.visibility</p:attrName>
                                        </p:attrNameLst>
                                      </p:cBhvr>
                                      <p:to>
                                        <p:strVal val="visible"/>
                                      </p:to>
                                    </p:set>
                                    <p:animEffect transition="in" filter="fade">
                                      <p:cBhvr>
                                        <p:cTn id="16"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2420888"/>
            <a:ext cx="8229600" cy="1143000"/>
          </a:xfrm>
        </p:spPr>
        <p:txBody>
          <a:bodyPr>
            <a:normAutofit fontScale="90000"/>
          </a:bodyPr>
          <a:lstStyle/>
          <a:p>
            <a:r>
              <a:rPr lang="tr-TR" b="1" i="1" dirty="0" smtClean="0">
                <a:solidFill>
                  <a:srgbClr val="FF0000"/>
                </a:solidFill>
              </a:rPr>
              <a:t>İLÇEMİZDEKİ TURİZM NOKTALARI</a:t>
            </a:r>
            <a:endParaRPr lang="tr-TR" b="1" i="1" dirty="0">
              <a:solidFill>
                <a:srgbClr val="FF0000"/>
              </a:solidFill>
            </a:endParaRPr>
          </a:p>
        </p:txBody>
      </p:sp>
    </p:spTree>
    <p:extLst>
      <p:ext uri="{BB962C8B-B14F-4D97-AF65-F5344CB8AC3E}">
        <p14:creationId xmlns:p14="http://schemas.microsoft.com/office/powerpoint/2010/main" xmlns="" val="660242312"/>
      </p:ext>
    </p:extLst>
  </p:cSld>
  <p:clrMapOvr>
    <a:masterClrMapping/>
  </p:clrMapOvr>
  <p:transition>
    <p:wheel spokes="8"/>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30411" y="1"/>
            <a:ext cx="3205485" cy="980728"/>
          </a:xfrm>
        </p:spPr>
        <p:txBody>
          <a:bodyPr/>
          <a:lstStyle/>
          <a:p>
            <a:pPr>
              <a:defRPr/>
            </a:pPr>
            <a:r>
              <a:rPr lang="tr-TR" b="1" dirty="0">
                <a:solidFill>
                  <a:srgbClr val="FF0000"/>
                </a:solidFill>
                <a:latin typeface="Times New Roman" panose="02020603050405020304" pitchFamily="18" charset="0"/>
                <a:cs typeface="Times New Roman" panose="02020603050405020304" pitchFamily="18" charset="0"/>
              </a:rPr>
              <a:t>SURLAR</a:t>
            </a:r>
            <a:endParaRPr lang="tr-TR" dirty="0">
              <a:solidFill>
                <a:srgbClr val="FF0000"/>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3563888" y="908720"/>
            <a:ext cx="5364163" cy="6408737"/>
          </a:xfrm>
        </p:spPr>
        <p:txBody>
          <a:bodyPr>
            <a:noAutofit/>
          </a:bodyPr>
          <a:lstStyle/>
          <a:p>
            <a:pPr>
              <a:defRPr/>
            </a:pPr>
            <a:r>
              <a:rPr lang="tr-TR" sz="1700" b="1" dirty="0">
                <a:solidFill>
                  <a:srgbClr val="FFC000"/>
                </a:solidFill>
              </a:rPr>
              <a:t> İznik’in çevresini beş kenarlı çokgen şeklinde kuşatan surlar, 4970 m uzunluğundadır. İznik’in iki ana caddesinin kesiştiği noktadan bakıldığında, dört ana kapı görünür.</a:t>
            </a:r>
          </a:p>
          <a:p>
            <a:pPr>
              <a:defRPr/>
            </a:pPr>
            <a:r>
              <a:rPr lang="tr-TR" sz="1700" b="1" dirty="0">
                <a:solidFill>
                  <a:srgbClr val="FFC000"/>
                </a:solidFill>
              </a:rPr>
              <a:t> </a:t>
            </a:r>
            <a:r>
              <a:rPr lang="tr-TR" sz="1700" b="1" dirty="0" smtClean="0">
                <a:solidFill>
                  <a:srgbClr val="FFC000"/>
                </a:solidFill>
              </a:rPr>
              <a:t>Helenistik </a:t>
            </a:r>
            <a:r>
              <a:rPr lang="tr-TR" sz="1700" b="1" dirty="0">
                <a:solidFill>
                  <a:srgbClr val="FFC000"/>
                </a:solidFill>
              </a:rPr>
              <a:t>dönemde inşa edilmeye başlanan surlar, Roma ve Bizans </a:t>
            </a:r>
            <a:r>
              <a:rPr lang="tr-TR" sz="1700" b="1" dirty="0" smtClean="0">
                <a:solidFill>
                  <a:srgbClr val="FFC000"/>
                </a:solidFill>
              </a:rPr>
              <a:t>dönemlerindeki  </a:t>
            </a:r>
            <a:r>
              <a:rPr lang="tr-TR" sz="1700" b="1" dirty="0">
                <a:solidFill>
                  <a:srgbClr val="FFC000"/>
                </a:solidFill>
              </a:rPr>
              <a:t>ilavelerle günümüzdeki şeklini almıştır. Sürekli kuşatmalara uğrayan kent, surlarını yenileyip güçlendirmeye devam etmiştir VI-II. Yüzyılda sur duvarları Roma Tiyatrosundan getirilen taş ve yapı malzemeleriyle yükseltilip burçlar ilave edilmiştir. Kentin dört ana kapısından günümüze </a:t>
            </a:r>
            <a:r>
              <a:rPr lang="tr-TR" sz="1700" b="1" dirty="0" err="1">
                <a:solidFill>
                  <a:srgbClr val="FFC000"/>
                </a:solidFill>
              </a:rPr>
              <a:t>Lefke</a:t>
            </a:r>
            <a:r>
              <a:rPr lang="tr-TR" sz="1700" b="1" dirty="0">
                <a:solidFill>
                  <a:srgbClr val="FFC000"/>
                </a:solidFill>
              </a:rPr>
              <a:t> Kapısı ile İstanbul Kapı sağlam ulaşabilmiştir. Yenişehir Kapı kısmen, Göl Kapı ise tamamen yıkıktır. Kapılar Roma imparatoru </a:t>
            </a:r>
            <a:r>
              <a:rPr lang="tr-TR" sz="1700" b="1" dirty="0" err="1">
                <a:solidFill>
                  <a:srgbClr val="FFC000"/>
                </a:solidFill>
              </a:rPr>
              <a:t>Vespasianus</a:t>
            </a:r>
            <a:r>
              <a:rPr lang="tr-TR" sz="1700" b="1" dirty="0">
                <a:solidFill>
                  <a:srgbClr val="FFC000"/>
                </a:solidFill>
              </a:rPr>
              <a:t> ( M.S 69-79) ve </a:t>
            </a:r>
            <a:r>
              <a:rPr lang="tr-TR" sz="1700" b="1" dirty="0" err="1">
                <a:solidFill>
                  <a:srgbClr val="FFC000"/>
                </a:solidFill>
              </a:rPr>
              <a:t>Titus’un</a:t>
            </a:r>
            <a:r>
              <a:rPr lang="tr-TR" sz="1700" b="1" dirty="0">
                <a:solidFill>
                  <a:srgbClr val="FFC000"/>
                </a:solidFill>
              </a:rPr>
              <a:t>                ( M.S. 79-81) yönetim yıllarında açılmıştır. İmparator </a:t>
            </a:r>
            <a:r>
              <a:rPr lang="tr-TR" sz="1700" b="1" dirty="0" err="1">
                <a:solidFill>
                  <a:srgbClr val="FFC000"/>
                </a:solidFill>
              </a:rPr>
              <a:t>Hadrianus</a:t>
            </a:r>
            <a:r>
              <a:rPr lang="tr-TR" sz="1700" b="1" dirty="0">
                <a:solidFill>
                  <a:srgbClr val="FFC000"/>
                </a:solidFill>
              </a:rPr>
              <a:t> döneminde M.S 123 yılında ciddi bir onarım görmüştür. XIII. Yüzyılda ön surlar ve bazı burçlar ilave edilmiştir. Kare ve silindirik biçimde 114 burca </a:t>
            </a:r>
            <a:r>
              <a:rPr lang="tr-TR" sz="1700" b="1" dirty="0" smtClean="0">
                <a:solidFill>
                  <a:srgbClr val="FFC000"/>
                </a:solidFill>
              </a:rPr>
              <a:t>sahiptir</a:t>
            </a:r>
          </a:p>
        </p:txBody>
      </p:sp>
      <p:pic>
        <p:nvPicPr>
          <p:cNvPr id="4" name="Resim 3"/>
          <p:cNvPicPr>
            <a:picLocks noChangeAspect="1"/>
          </p:cNvPicPr>
          <p:nvPr/>
        </p:nvPicPr>
        <p:blipFill>
          <a:blip r:embed="rId2" cstate="email"/>
          <a:stretch>
            <a:fillRect/>
          </a:stretch>
        </p:blipFill>
        <p:spPr>
          <a:xfrm>
            <a:off x="179388" y="1484313"/>
            <a:ext cx="3205162" cy="4824412"/>
          </a:xfrm>
          <a:prstGeom prst="rect">
            <a:avLst/>
          </a:prstGeom>
          <a:effectLst>
            <a:outerShdw blurRad="215900" dist="50800" dir="9360000" sx="102000" sy="102000" algn="ctr" rotWithShape="0">
              <a:srgbClr val="000000">
                <a:alpha val="80000"/>
              </a:srgbClr>
            </a:outerShdw>
          </a:effectLst>
        </p:spPr>
      </p:pic>
    </p:spTree>
    <p:extLst>
      <p:ext uri="{BB962C8B-B14F-4D97-AF65-F5344CB8AC3E}">
        <p14:creationId xmlns:p14="http://schemas.microsoft.com/office/powerpoint/2010/main" xmlns="" val="13275250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anim calcmode="lin" valueType="num">
                                      <p:cBhvr>
                                        <p:cTn id="8" dur="1250" fill="hold"/>
                                        <p:tgtEl>
                                          <p:spTgt spid="4"/>
                                        </p:tgtEl>
                                        <p:attrNameLst>
                                          <p:attrName>ppt_x</p:attrName>
                                        </p:attrNameLst>
                                      </p:cBhvr>
                                      <p:tavLst>
                                        <p:tav tm="0">
                                          <p:val>
                                            <p:strVal val="#ppt_x"/>
                                          </p:val>
                                        </p:tav>
                                        <p:tav tm="100000">
                                          <p:val>
                                            <p:strVal val="#ppt_x"/>
                                          </p:val>
                                        </p:tav>
                                      </p:tavLst>
                                    </p:anim>
                                    <p:anim calcmode="lin" valueType="num">
                                      <p:cBhvr>
                                        <p:cTn id="9" dur="125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descr="G:\iznik sunum\çalıştay\İSTANBUL KAPI\DSC_0667.JPG"/>
          <p:cNvPicPr>
            <a:picLocks noChangeAspect="1" noChangeArrowheads="1"/>
          </p:cNvPicPr>
          <p:nvPr/>
        </p:nvPicPr>
        <p:blipFill>
          <a:blip r:embed="rId2" cstate="email"/>
          <a:srcRect/>
          <a:stretch>
            <a:fillRect/>
          </a:stretch>
        </p:blipFill>
        <p:spPr bwMode="auto">
          <a:xfrm>
            <a:off x="5795963" y="188913"/>
            <a:ext cx="3168650" cy="5156200"/>
          </a:xfrm>
          <a:prstGeom prst="rect">
            <a:avLst/>
          </a:prstGeom>
          <a:noFill/>
          <a:effectLst>
            <a:outerShdw blurRad="215900" dist="50800" dir="9360000" sx="102000" sy="102000" algn="ctr" rotWithShape="0">
              <a:srgbClr val="000000">
                <a:alpha val="80000"/>
              </a:srgbClr>
            </a:outerShdw>
          </a:effectLst>
          <a:extLst>
            <a:ext uri="{909E8E84-426E-40DD-AFC4-6F175D3DCCD1}">
              <a14:hiddenFill xmlns:a14="http://schemas.microsoft.com/office/drawing/2010/main" xmlns="">
                <a:solidFill>
                  <a:srgbClr val="FFFFFF"/>
                </a:solidFill>
              </a14:hiddenFill>
            </a:ext>
          </a:extLst>
        </p:spPr>
      </p:pic>
      <p:pic>
        <p:nvPicPr>
          <p:cNvPr id="2054" name="Picture 6" descr="G:\iznik sunum\çalıştay\İSTANBUL KAPI\DSC_0456.JP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rot="5400000">
            <a:off x="144321" y="295840"/>
            <a:ext cx="3168351" cy="3097969"/>
          </a:xfrm>
          <a:prstGeom prst="rect">
            <a:avLst/>
          </a:prstGeom>
          <a:noFill/>
          <a:effectLst>
            <a:outerShdw blurRad="215900" dist="50800" dir="9360000" sx="102000" sy="102000" algn="ctr" rotWithShape="0">
              <a:srgbClr val="000000">
                <a:alpha val="80000"/>
              </a:srgbClr>
            </a:outerShdw>
          </a:effectLst>
          <a:scene3d>
            <a:camera prst="orthographicFront">
              <a:rot lat="0" lon="0" rev="0"/>
            </a:camera>
            <a:lightRig rig="threePt" dir="t"/>
          </a:scene3d>
          <a:extLst>
            <a:ext uri="{909E8E84-426E-40DD-AFC4-6F175D3DCCD1}">
              <a14:hiddenFill xmlns:a14="http://schemas.microsoft.com/office/drawing/2010/main" xmlns="">
                <a:solidFill>
                  <a:srgbClr val="FFFFFF"/>
                </a:solidFill>
              </a14:hiddenFill>
            </a:ext>
          </a:extLst>
        </p:spPr>
      </p:pic>
      <p:pic>
        <p:nvPicPr>
          <p:cNvPr id="2056" name="Picture 8" descr="C:\Users\yazışma\Desktop\iznik sunum\çalıştay\İSTANBUL KAPI\DSC_0570.JPG"/>
          <p:cNvPicPr>
            <a:picLocks noChangeAspect="1" noChangeArrowheads="1"/>
          </p:cNvPicPr>
          <p:nvPr/>
        </p:nvPicPr>
        <p:blipFill>
          <a:blip r:embed="rId4" cstate="email"/>
          <a:srcRect/>
          <a:stretch>
            <a:fillRect/>
          </a:stretch>
        </p:blipFill>
        <p:spPr bwMode="auto">
          <a:xfrm>
            <a:off x="200025" y="3860800"/>
            <a:ext cx="3168650" cy="2105025"/>
          </a:xfrm>
          <a:prstGeom prst="rect">
            <a:avLst/>
          </a:prstGeom>
          <a:noFill/>
          <a:effectLst>
            <a:outerShdw blurRad="215900" dist="50800" dir="9360000" sx="102000" sy="102000" algn="ctr" rotWithShape="0">
              <a:srgbClr val="000000">
                <a:alpha val="80000"/>
              </a:srgbClr>
            </a:outerShdw>
          </a:effectLst>
          <a:extLst>
            <a:ext uri="{909E8E84-426E-40DD-AFC4-6F175D3DCCD1}">
              <a14:hiddenFill xmlns:a14="http://schemas.microsoft.com/office/drawing/2010/main" xmlns="">
                <a:solidFill>
                  <a:srgbClr val="FFFFFF"/>
                </a:solidFill>
              </a14:hiddenFill>
            </a:ext>
          </a:extLst>
        </p:spPr>
      </p:pic>
      <p:sp>
        <p:nvSpPr>
          <p:cNvPr id="4" name="Metin kutusu 3"/>
          <p:cNvSpPr txBox="1"/>
          <p:nvPr/>
        </p:nvSpPr>
        <p:spPr>
          <a:xfrm>
            <a:off x="3492500" y="5661025"/>
            <a:ext cx="4900613" cy="831850"/>
          </a:xfrm>
          <a:prstGeom prst="rect">
            <a:avLst/>
          </a:prstGeom>
          <a:noFill/>
          <a:effectLst>
            <a:outerShdw blurRad="215900" dist="50800" dir="9360000" sx="102000" sy="102000" algn="ctr" rotWithShape="0">
              <a:srgbClr val="000000">
                <a:alpha val="80000"/>
              </a:srgbClr>
            </a:outerShdw>
          </a:effectLst>
        </p:spPr>
        <p:txBody>
          <a:bodyPr wrap="none">
            <a:spAutoFit/>
          </a:bodyPr>
          <a:lstStyle/>
          <a:p>
            <a:pPr>
              <a:defRPr/>
            </a:pPr>
            <a:r>
              <a:rPr lang="tr-TR" sz="4800" dirty="0">
                <a:solidFill>
                  <a:schemeClr val="tx2">
                    <a:lumMod val="50000"/>
                  </a:schemeClr>
                </a:solidFill>
                <a:latin typeface="Times New Roman" panose="02020603050405020304" pitchFamily="18" charset="0"/>
                <a:cs typeface="Times New Roman" panose="02020603050405020304" pitchFamily="18" charset="0"/>
              </a:rPr>
              <a:t>İSTANBUL KAPI </a:t>
            </a:r>
          </a:p>
        </p:txBody>
      </p:sp>
    </p:spTree>
    <p:extLst>
      <p:ext uri="{BB962C8B-B14F-4D97-AF65-F5344CB8AC3E}">
        <p14:creationId xmlns:p14="http://schemas.microsoft.com/office/powerpoint/2010/main" xmlns="" val="35588405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fade">
                                      <p:cBhvr>
                                        <p:cTn id="7" dur="1250"/>
                                        <p:tgtEl>
                                          <p:spTgt spid="2054"/>
                                        </p:tgtEl>
                                      </p:cBhvr>
                                    </p:animEffect>
                                    <p:anim calcmode="lin" valueType="num">
                                      <p:cBhvr>
                                        <p:cTn id="8" dur="1250" fill="hold"/>
                                        <p:tgtEl>
                                          <p:spTgt spid="2054"/>
                                        </p:tgtEl>
                                        <p:attrNameLst>
                                          <p:attrName>ppt_x</p:attrName>
                                        </p:attrNameLst>
                                      </p:cBhvr>
                                      <p:tavLst>
                                        <p:tav tm="0">
                                          <p:val>
                                            <p:strVal val="#ppt_x"/>
                                          </p:val>
                                        </p:tav>
                                        <p:tav tm="100000">
                                          <p:val>
                                            <p:strVal val="#ppt_x"/>
                                          </p:val>
                                        </p:tav>
                                      </p:tavLst>
                                    </p:anim>
                                    <p:anim calcmode="lin" valueType="num">
                                      <p:cBhvr>
                                        <p:cTn id="9" dur="1250" fill="hold"/>
                                        <p:tgtEl>
                                          <p:spTgt spid="205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250"/>
                            </p:stCondLst>
                            <p:childTnLst>
                              <p:par>
                                <p:cTn id="11" presetID="42" presetClass="entr" presetSubtype="0" fill="hold" nodeType="afterEffect">
                                  <p:stCondLst>
                                    <p:cond delay="0"/>
                                  </p:stCondLst>
                                  <p:childTnLst>
                                    <p:set>
                                      <p:cBhvr>
                                        <p:cTn id="12" dur="1" fill="hold">
                                          <p:stCondLst>
                                            <p:cond delay="0"/>
                                          </p:stCondLst>
                                        </p:cTn>
                                        <p:tgtEl>
                                          <p:spTgt spid="2056"/>
                                        </p:tgtEl>
                                        <p:attrNameLst>
                                          <p:attrName>style.visibility</p:attrName>
                                        </p:attrNameLst>
                                      </p:cBhvr>
                                      <p:to>
                                        <p:strVal val="visible"/>
                                      </p:to>
                                    </p:set>
                                    <p:animEffect transition="in" filter="fade">
                                      <p:cBhvr>
                                        <p:cTn id="13" dur="1250"/>
                                        <p:tgtEl>
                                          <p:spTgt spid="2056"/>
                                        </p:tgtEl>
                                      </p:cBhvr>
                                    </p:animEffect>
                                    <p:anim calcmode="lin" valueType="num">
                                      <p:cBhvr>
                                        <p:cTn id="14" dur="1250" fill="hold"/>
                                        <p:tgtEl>
                                          <p:spTgt spid="2056"/>
                                        </p:tgtEl>
                                        <p:attrNameLst>
                                          <p:attrName>ppt_x</p:attrName>
                                        </p:attrNameLst>
                                      </p:cBhvr>
                                      <p:tavLst>
                                        <p:tav tm="0">
                                          <p:val>
                                            <p:strVal val="#ppt_x"/>
                                          </p:val>
                                        </p:tav>
                                        <p:tav tm="100000">
                                          <p:val>
                                            <p:strVal val="#ppt_x"/>
                                          </p:val>
                                        </p:tav>
                                      </p:tavLst>
                                    </p:anim>
                                    <p:anim calcmode="lin" valueType="num">
                                      <p:cBhvr>
                                        <p:cTn id="15" dur="1250" fill="hold"/>
                                        <p:tgtEl>
                                          <p:spTgt spid="2056"/>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500"/>
                            </p:stCondLst>
                            <p:childTnLst>
                              <p:par>
                                <p:cTn id="17" presetID="42" presetClass="entr" presetSubtype="0" fill="hold" nodeType="afterEffect">
                                  <p:stCondLst>
                                    <p:cond delay="0"/>
                                  </p:stCondLst>
                                  <p:childTnLst>
                                    <p:set>
                                      <p:cBhvr>
                                        <p:cTn id="18" dur="1" fill="hold">
                                          <p:stCondLst>
                                            <p:cond delay="0"/>
                                          </p:stCondLst>
                                        </p:cTn>
                                        <p:tgtEl>
                                          <p:spTgt spid="2055"/>
                                        </p:tgtEl>
                                        <p:attrNameLst>
                                          <p:attrName>style.visibility</p:attrName>
                                        </p:attrNameLst>
                                      </p:cBhvr>
                                      <p:to>
                                        <p:strVal val="visible"/>
                                      </p:to>
                                    </p:set>
                                    <p:animEffect transition="in" filter="fade">
                                      <p:cBhvr>
                                        <p:cTn id="19" dur="1250"/>
                                        <p:tgtEl>
                                          <p:spTgt spid="2055"/>
                                        </p:tgtEl>
                                      </p:cBhvr>
                                    </p:animEffect>
                                    <p:anim calcmode="lin" valueType="num">
                                      <p:cBhvr>
                                        <p:cTn id="20" dur="1250" fill="hold"/>
                                        <p:tgtEl>
                                          <p:spTgt spid="2055"/>
                                        </p:tgtEl>
                                        <p:attrNameLst>
                                          <p:attrName>ppt_x</p:attrName>
                                        </p:attrNameLst>
                                      </p:cBhvr>
                                      <p:tavLst>
                                        <p:tav tm="0">
                                          <p:val>
                                            <p:strVal val="#ppt_x"/>
                                          </p:val>
                                        </p:tav>
                                        <p:tav tm="100000">
                                          <p:val>
                                            <p:strVal val="#ppt_x"/>
                                          </p:val>
                                        </p:tav>
                                      </p:tavLst>
                                    </p:anim>
                                    <p:anim calcmode="lin" valueType="num">
                                      <p:cBhvr>
                                        <p:cTn id="21" dur="1250" fill="hold"/>
                                        <p:tgtEl>
                                          <p:spTgt spid="20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defRPr/>
            </a:pPr>
            <a:r>
              <a:rPr lang="tr-TR" b="1" dirty="0" smtClean="0">
                <a:solidFill>
                  <a:srgbClr val="FF0000"/>
                </a:solidFill>
                <a:latin typeface="Times New Roman" panose="02020603050405020304" pitchFamily="18" charset="0"/>
                <a:cs typeface="Times New Roman" panose="02020603050405020304" pitchFamily="18" charset="0"/>
              </a:rPr>
              <a:t>İSTANBUL KAPI</a:t>
            </a:r>
            <a:r>
              <a:rPr lang="tr-TR" dirty="0">
                <a:solidFill>
                  <a:schemeClr val="tx2">
                    <a:lumMod val="50000"/>
                  </a:schemeClr>
                </a:solidFill>
              </a:rPr>
              <a:t/>
            </a:r>
            <a:br>
              <a:rPr lang="tr-TR" dirty="0">
                <a:solidFill>
                  <a:schemeClr val="tx2">
                    <a:lumMod val="50000"/>
                  </a:schemeClr>
                </a:solidFill>
              </a:rPr>
            </a:br>
            <a:endParaRPr lang="tr-TR" dirty="0">
              <a:solidFill>
                <a:schemeClr val="tx2">
                  <a:lumMod val="50000"/>
                </a:schemeClr>
              </a:solidFill>
            </a:endParaRPr>
          </a:p>
        </p:txBody>
      </p:sp>
      <p:sp>
        <p:nvSpPr>
          <p:cNvPr id="3" name="İçerik Yer Tutucusu 2"/>
          <p:cNvSpPr>
            <a:spLocks noGrp="1"/>
          </p:cNvSpPr>
          <p:nvPr>
            <p:ph idx="1"/>
          </p:nvPr>
        </p:nvSpPr>
        <p:spPr>
          <a:xfrm>
            <a:off x="4067175" y="1412776"/>
            <a:ext cx="4619625" cy="5145088"/>
          </a:xfrm>
        </p:spPr>
        <p:txBody>
          <a:bodyPr>
            <a:normAutofit/>
          </a:bodyPr>
          <a:lstStyle/>
          <a:p>
            <a:pPr>
              <a:defRPr/>
            </a:pPr>
            <a:r>
              <a:rPr lang="tr-TR" sz="2800" dirty="0" smtClean="0">
                <a:solidFill>
                  <a:srgbClr val="FFC000"/>
                </a:solidFill>
              </a:rPr>
              <a:t>Kentin </a:t>
            </a:r>
            <a:r>
              <a:rPr lang="tr-TR" sz="2800" dirty="0">
                <a:solidFill>
                  <a:srgbClr val="FFC000"/>
                </a:solidFill>
              </a:rPr>
              <a:t>kuzeyinde yer alan İstanbul Kapısı, aynı eksen üzerinde bulunan üç ayrı kapıdan oluşmuştur. Kente dışarıdan girişte esas sura ait olan kapı ile en içteki kapı arasında oval bir avlu bulunur.</a:t>
            </a:r>
          </a:p>
          <a:p>
            <a:pPr marL="0" indent="0">
              <a:buFont typeface="Wingdings" pitchFamily="2" charset="2"/>
              <a:buNone/>
              <a:defRPr/>
            </a:pPr>
            <a:endParaRPr lang="tr-TR" dirty="0" smtClean="0">
              <a:solidFill>
                <a:srgbClr val="FFC000"/>
              </a:solidFill>
            </a:endParaRPr>
          </a:p>
        </p:txBody>
      </p:sp>
      <p:pic>
        <p:nvPicPr>
          <p:cNvPr id="4" name="Resim 3"/>
          <p:cNvPicPr>
            <a:picLocks noChangeAspect="1"/>
          </p:cNvPicPr>
          <p:nvPr/>
        </p:nvPicPr>
        <p:blipFill>
          <a:blip r:embed="rId2" cstate="email"/>
          <a:stretch>
            <a:fillRect/>
          </a:stretch>
        </p:blipFill>
        <p:spPr>
          <a:xfrm>
            <a:off x="468313" y="1465411"/>
            <a:ext cx="3311525" cy="4987925"/>
          </a:xfrm>
          <a:prstGeom prst="rect">
            <a:avLst/>
          </a:prstGeom>
          <a:effectLst>
            <a:outerShdw blurRad="215900" dist="50800" dir="9360000" sx="102000" sy="102000" algn="ctr" rotWithShape="0">
              <a:srgbClr val="000000">
                <a:alpha val="80000"/>
              </a:srgbClr>
            </a:outerShdw>
          </a:effectLst>
        </p:spPr>
      </p:pic>
    </p:spTree>
    <p:extLst>
      <p:ext uri="{BB962C8B-B14F-4D97-AF65-F5344CB8AC3E}">
        <p14:creationId xmlns:p14="http://schemas.microsoft.com/office/powerpoint/2010/main" xmlns="" val="29064302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anim calcmode="lin" valueType="num">
                                      <p:cBhvr>
                                        <p:cTn id="8" dur="1250" fill="hold"/>
                                        <p:tgtEl>
                                          <p:spTgt spid="4"/>
                                        </p:tgtEl>
                                        <p:attrNameLst>
                                          <p:attrName>ppt_x</p:attrName>
                                        </p:attrNameLst>
                                      </p:cBhvr>
                                      <p:tavLst>
                                        <p:tav tm="0">
                                          <p:val>
                                            <p:strVal val="#ppt_x"/>
                                          </p:val>
                                        </p:tav>
                                        <p:tav tm="100000">
                                          <p:val>
                                            <p:strVal val="#ppt_x"/>
                                          </p:val>
                                        </p:tav>
                                      </p:tavLst>
                                    </p:anim>
                                    <p:anim calcmode="lin" valueType="num">
                                      <p:cBhvr>
                                        <p:cTn id="9" dur="1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email"/>
          <a:stretch>
            <a:fillRect/>
          </a:stretch>
        </p:blipFill>
        <p:spPr>
          <a:xfrm>
            <a:off x="130355" y="188912"/>
            <a:ext cx="4118590" cy="3024064"/>
          </a:xfrm>
          <a:prstGeom prst="rect">
            <a:avLst/>
          </a:prstGeom>
          <a:effectLst>
            <a:outerShdw blurRad="215900" dist="50800" dir="9360000" sx="102000" sy="102000" algn="ctr" rotWithShape="0">
              <a:srgbClr val="000000">
                <a:alpha val="80000"/>
              </a:srgbClr>
            </a:outerShdw>
          </a:effectLst>
        </p:spPr>
      </p:pic>
      <p:pic>
        <p:nvPicPr>
          <p:cNvPr id="5" name="Resim 4"/>
          <p:cNvPicPr>
            <a:picLocks noChangeAspect="1"/>
          </p:cNvPicPr>
          <p:nvPr/>
        </p:nvPicPr>
        <p:blipFill>
          <a:blip r:embed="rId3" cstate="email"/>
          <a:stretch>
            <a:fillRect/>
          </a:stretch>
        </p:blipFill>
        <p:spPr>
          <a:xfrm>
            <a:off x="130355" y="3397249"/>
            <a:ext cx="2208033" cy="3325397"/>
          </a:xfrm>
          <a:prstGeom prst="rect">
            <a:avLst/>
          </a:prstGeom>
          <a:effectLst>
            <a:outerShdw blurRad="215900" dist="50800" dir="9360000" sx="102000" sy="102000" algn="ctr" rotWithShape="0">
              <a:srgbClr val="000000">
                <a:alpha val="80000"/>
              </a:srgbClr>
            </a:outerShdw>
          </a:effectLst>
        </p:spPr>
      </p:pic>
      <p:pic>
        <p:nvPicPr>
          <p:cNvPr id="6" name="Resim 5"/>
          <p:cNvPicPr>
            <a:picLocks noChangeAspect="1"/>
          </p:cNvPicPr>
          <p:nvPr/>
        </p:nvPicPr>
        <p:blipFill>
          <a:blip r:embed="rId4" cstate="email"/>
          <a:stretch>
            <a:fillRect/>
          </a:stretch>
        </p:blipFill>
        <p:spPr>
          <a:xfrm>
            <a:off x="2417677" y="3422650"/>
            <a:ext cx="2192424" cy="3299996"/>
          </a:xfrm>
          <a:prstGeom prst="rect">
            <a:avLst/>
          </a:prstGeom>
          <a:effectLst>
            <a:outerShdw blurRad="215900" dist="50800" dir="9360000" sx="102000" sy="102000" algn="ctr" rotWithShape="0">
              <a:srgbClr val="000000">
                <a:alpha val="80000"/>
              </a:srgbClr>
            </a:outerShdw>
          </a:effectLst>
        </p:spPr>
      </p:pic>
      <p:pic>
        <p:nvPicPr>
          <p:cNvPr id="7" name="Resim 6"/>
          <p:cNvPicPr>
            <a:picLocks noChangeAspect="1"/>
          </p:cNvPicPr>
          <p:nvPr/>
        </p:nvPicPr>
        <p:blipFill>
          <a:blip r:embed="rId5" cstate="email"/>
          <a:stretch>
            <a:fillRect/>
          </a:stretch>
        </p:blipFill>
        <p:spPr>
          <a:xfrm>
            <a:off x="4718942" y="188912"/>
            <a:ext cx="3975796" cy="3024064"/>
          </a:xfrm>
          <a:prstGeom prst="rect">
            <a:avLst/>
          </a:prstGeom>
          <a:effectLst>
            <a:outerShdw blurRad="215900" dist="50800" dir="9360000" sx="102000" sy="102000" algn="ctr" rotWithShape="0">
              <a:srgbClr val="000000">
                <a:alpha val="80000"/>
              </a:srgbClr>
            </a:outerShdw>
          </a:effectLst>
        </p:spPr>
      </p:pic>
      <p:sp>
        <p:nvSpPr>
          <p:cNvPr id="8" name="Metin kutusu 7"/>
          <p:cNvSpPr txBox="1">
            <a:spLocks noChangeArrowheads="1"/>
          </p:cNvSpPr>
          <p:nvPr/>
        </p:nvSpPr>
        <p:spPr bwMode="auto">
          <a:xfrm>
            <a:off x="4787900" y="5445125"/>
            <a:ext cx="4117975"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algn="ctr" eaLnBrk="0" fontAlgn="base" hangingPunct="0">
              <a:spcBef>
                <a:spcPct val="0"/>
              </a:spcBef>
              <a:spcAft>
                <a:spcPct val="0"/>
              </a:spcAft>
              <a:defRPr>
                <a:solidFill>
                  <a:schemeClr val="tx1"/>
                </a:solidFill>
                <a:latin typeface="Tahoma" pitchFamily="34" charset="0"/>
              </a:defRPr>
            </a:lvl6pPr>
            <a:lvl7pPr marL="2971800" indent="-228600" algn="ctr" eaLnBrk="0" fontAlgn="base" hangingPunct="0">
              <a:spcBef>
                <a:spcPct val="0"/>
              </a:spcBef>
              <a:spcAft>
                <a:spcPct val="0"/>
              </a:spcAft>
              <a:defRPr>
                <a:solidFill>
                  <a:schemeClr val="tx1"/>
                </a:solidFill>
                <a:latin typeface="Tahoma" pitchFamily="34" charset="0"/>
              </a:defRPr>
            </a:lvl7pPr>
            <a:lvl8pPr marL="3429000" indent="-228600" algn="ctr" eaLnBrk="0" fontAlgn="base" hangingPunct="0">
              <a:spcBef>
                <a:spcPct val="0"/>
              </a:spcBef>
              <a:spcAft>
                <a:spcPct val="0"/>
              </a:spcAft>
              <a:defRPr>
                <a:solidFill>
                  <a:schemeClr val="tx1"/>
                </a:solidFill>
                <a:latin typeface="Tahoma" pitchFamily="34" charset="0"/>
              </a:defRPr>
            </a:lvl8pPr>
            <a:lvl9pPr marL="3886200" indent="-228600" algn="ctr" eaLnBrk="0" fontAlgn="base" hangingPunct="0">
              <a:spcBef>
                <a:spcPct val="0"/>
              </a:spcBef>
              <a:spcAft>
                <a:spcPct val="0"/>
              </a:spcAft>
              <a:defRPr>
                <a:solidFill>
                  <a:schemeClr val="tx1"/>
                </a:solidFill>
                <a:latin typeface="Tahoma" pitchFamily="34" charset="0"/>
              </a:defRPr>
            </a:lvl9pPr>
          </a:lstStyle>
          <a:p>
            <a:pPr eaLnBrk="1" hangingPunct="1">
              <a:defRPr/>
            </a:pPr>
            <a:r>
              <a:rPr lang="tr-TR" altLang="tr-TR" sz="4800" b="1" dirty="0" smtClean="0">
                <a:solidFill>
                  <a:srgbClr val="FF0000"/>
                </a:solidFill>
                <a:latin typeface="Times New Roman" pitchFamily="18" charset="0"/>
                <a:cs typeface="Times New Roman" pitchFamily="18" charset="0"/>
              </a:rPr>
              <a:t>LEFKE KAPI </a:t>
            </a:r>
          </a:p>
        </p:txBody>
      </p:sp>
    </p:spTree>
    <p:extLst>
      <p:ext uri="{BB962C8B-B14F-4D97-AF65-F5344CB8AC3E}">
        <p14:creationId xmlns:p14="http://schemas.microsoft.com/office/powerpoint/2010/main" xmlns="" val="6702986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anim calcmode="lin" valueType="num">
                                      <p:cBhvr>
                                        <p:cTn id="8" dur="1250" fill="hold"/>
                                        <p:tgtEl>
                                          <p:spTgt spid="4"/>
                                        </p:tgtEl>
                                        <p:attrNameLst>
                                          <p:attrName>ppt_x</p:attrName>
                                        </p:attrNameLst>
                                      </p:cBhvr>
                                      <p:tavLst>
                                        <p:tav tm="0">
                                          <p:val>
                                            <p:strVal val="#ppt_x"/>
                                          </p:val>
                                        </p:tav>
                                        <p:tav tm="100000">
                                          <p:val>
                                            <p:strVal val="#ppt_x"/>
                                          </p:val>
                                        </p:tav>
                                      </p:tavLst>
                                    </p:anim>
                                    <p:anim calcmode="lin" valueType="num">
                                      <p:cBhvr>
                                        <p:cTn id="9" dur="1250" fill="hold"/>
                                        <p:tgtEl>
                                          <p:spTgt spid="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25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250"/>
                                        <p:tgtEl>
                                          <p:spTgt spid="5"/>
                                        </p:tgtEl>
                                      </p:cBhvr>
                                    </p:animEffect>
                                    <p:anim calcmode="lin" valueType="num">
                                      <p:cBhvr>
                                        <p:cTn id="14" dur="1250" fill="hold"/>
                                        <p:tgtEl>
                                          <p:spTgt spid="5"/>
                                        </p:tgtEl>
                                        <p:attrNameLst>
                                          <p:attrName>ppt_x</p:attrName>
                                        </p:attrNameLst>
                                      </p:cBhvr>
                                      <p:tavLst>
                                        <p:tav tm="0">
                                          <p:val>
                                            <p:strVal val="#ppt_x"/>
                                          </p:val>
                                        </p:tav>
                                        <p:tav tm="100000">
                                          <p:val>
                                            <p:strVal val="#ppt_x"/>
                                          </p:val>
                                        </p:tav>
                                      </p:tavLst>
                                    </p:anim>
                                    <p:anim calcmode="lin" valueType="num">
                                      <p:cBhvr>
                                        <p:cTn id="15" dur="1250" fill="hold"/>
                                        <p:tgtEl>
                                          <p:spTgt spid="5"/>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250"/>
                                        <p:tgtEl>
                                          <p:spTgt spid="6"/>
                                        </p:tgtEl>
                                      </p:cBhvr>
                                    </p:animEffect>
                                    <p:anim calcmode="lin" valueType="num">
                                      <p:cBhvr>
                                        <p:cTn id="19" dur="1250" fill="hold"/>
                                        <p:tgtEl>
                                          <p:spTgt spid="6"/>
                                        </p:tgtEl>
                                        <p:attrNameLst>
                                          <p:attrName>ppt_x</p:attrName>
                                        </p:attrNameLst>
                                      </p:cBhvr>
                                      <p:tavLst>
                                        <p:tav tm="0">
                                          <p:val>
                                            <p:strVal val="#ppt_x"/>
                                          </p:val>
                                        </p:tav>
                                        <p:tav tm="100000">
                                          <p:val>
                                            <p:strVal val="#ppt_x"/>
                                          </p:val>
                                        </p:tav>
                                      </p:tavLst>
                                    </p:anim>
                                    <p:anim calcmode="lin" valueType="num">
                                      <p:cBhvr>
                                        <p:cTn id="20" dur="1250" fill="hold"/>
                                        <p:tgtEl>
                                          <p:spTgt spid="6"/>
                                        </p:tgtEl>
                                        <p:attrNameLst>
                                          <p:attrName>ppt_y</p:attrName>
                                        </p:attrNameLst>
                                      </p:cBhvr>
                                      <p:tavLst>
                                        <p:tav tm="0">
                                          <p:val>
                                            <p:strVal val="#ppt_y+.1"/>
                                          </p:val>
                                        </p:tav>
                                        <p:tav tm="100000">
                                          <p:val>
                                            <p:strVal val="#ppt_y"/>
                                          </p:val>
                                        </p:tav>
                                      </p:tavLst>
                                    </p:anim>
                                  </p:childTnLst>
                                </p:cTn>
                              </p:par>
                            </p:childTnLst>
                          </p:cTn>
                        </p:par>
                        <p:par>
                          <p:cTn id="21" fill="hold" nodeType="afterGroup">
                            <p:stCondLst>
                              <p:cond delay="2500"/>
                            </p:stCondLst>
                            <p:childTnLst>
                              <p:par>
                                <p:cTn id="22" presetID="42"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250"/>
                                        <p:tgtEl>
                                          <p:spTgt spid="7"/>
                                        </p:tgtEl>
                                      </p:cBhvr>
                                    </p:animEffect>
                                    <p:anim calcmode="lin" valueType="num">
                                      <p:cBhvr>
                                        <p:cTn id="25" dur="1250" fill="hold"/>
                                        <p:tgtEl>
                                          <p:spTgt spid="7"/>
                                        </p:tgtEl>
                                        <p:attrNameLst>
                                          <p:attrName>ppt_x</p:attrName>
                                        </p:attrNameLst>
                                      </p:cBhvr>
                                      <p:tavLst>
                                        <p:tav tm="0">
                                          <p:val>
                                            <p:strVal val="#ppt_x"/>
                                          </p:val>
                                        </p:tav>
                                        <p:tav tm="100000">
                                          <p:val>
                                            <p:strVal val="#ppt_x"/>
                                          </p:val>
                                        </p:tav>
                                      </p:tavLst>
                                    </p:anim>
                                    <p:anim calcmode="lin" valueType="num">
                                      <p:cBhvr>
                                        <p:cTn id="26" dur="1250" fill="hold"/>
                                        <p:tgtEl>
                                          <p:spTgt spid="7"/>
                                        </p:tgtEl>
                                        <p:attrNameLst>
                                          <p:attrName>ppt_y</p:attrName>
                                        </p:attrNameLst>
                                      </p:cBhvr>
                                      <p:tavLst>
                                        <p:tav tm="0">
                                          <p:val>
                                            <p:strVal val="#ppt_y+.1"/>
                                          </p:val>
                                        </p:tav>
                                        <p:tav tm="100000">
                                          <p:val>
                                            <p:strVal val="#ppt_y"/>
                                          </p:val>
                                        </p:tav>
                                      </p:tavLst>
                                    </p:anim>
                                  </p:childTnLst>
                                </p:cTn>
                              </p:par>
                            </p:childTnLst>
                          </p:cTn>
                        </p:par>
                        <p:par>
                          <p:cTn id="27" fill="hold" nodeType="afterGroup">
                            <p:stCondLst>
                              <p:cond delay="3750"/>
                            </p:stCondLst>
                            <p:childTnLst>
                              <p:par>
                                <p:cTn id="28" presetID="42" presetClass="entr"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250"/>
                                        <p:tgtEl>
                                          <p:spTgt spid="8"/>
                                        </p:tgtEl>
                                      </p:cBhvr>
                                    </p:animEffect>
                                    <p:anim calcmode="lin" valueType="num">
                                      <p:cBhvr>
                                        <p:cTn id="31" dur="1250" fill="hold"/>
                                        <p:tgtEl>
                                          <p:spTgt spid="8"/>
                                        </p:tgtEl>
                                        <p:attrNameLst>
                                          <p:attrName>ppt_x</p:attrName>
                                        </p:attrNameLst>
                                      </p:cBhvr>
                                      <p:tavLst>
                                        <p:tav tm="0">
                                          <p:val>
                                            <p:strVal val="#ppt_x"/>
                                          </p:val>
                                        </p:tav>
                                        <p:tav tm="100000">
                                          <p:val>
                                            <p:strVal val="#ppt_x"/>
                                          </p:val>
                                        </p:tav>
                                      </p:tavLst>
                                    </p:anim>
                                    <p:anim calcmode="lin" valueType="num">
                                      <p:cBhvr>
                                        <p:cTn id="32" dur="1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16632"/>
            <a:ext cx="8229600" cy="1143000"/>
          </a:xfrm>
        </p:spPr>
        <p:txBody>
          <a:bodyPr>
            <a:normAutofit fontScale="90000"/>
          </a:bodyPr>
          <a:lstStyle/>
          <a:p>
            <a:pPr>
              <a:defRPr/>
            </a:pPr>
            <a:r>
              <a:rPr lang="tr-TR" b="1" dirty="0" smtClean="0">
                <a:solidFill>
                  <a:srgbClr val="FF0000"/>
                </a:solidFill>
                <a:latin typeface="Times New Roman" panose="02020603050405020304" pitchFamily="18" charset="0"/>
                <a:cs typeface="Times New Roman" panose="02020603050405020304" pitchFamily="18" charset="0"/>
              </a:rPr>
              <a:t>LEFKE KAPI </a:t>
            </a:r>
            <a:r>
              <a:rPr lang="tr-TR" dirty="0"/>
              <a:t/>
            </a:r>
            <a:br>
              <a:rPr lang="tr-TR" dirty="0"/>
            </a:br>
            <a:endParaRPr lang="tr-TR" dirty="0"/>
          </a:p>
        </p:txBody>
      </p:sp>
      <p:sp>
        <p:nvSpPr>
          <p:cNvPr id="3" name="İçerik Yer Tutucusu 2"/>
          <p:cNvSpPr>
            <a:spLocks noGrp="1"/>
          </p:cNvSpPr>
          <p:nvPr>
            <p:ph idx="1"/>
          </p:nvPr>
        </p:nvSpPr>
        <p:spPr>
          <a:xfrm>
            <a:off x="5076056" y="692696"/>
            <a:ext cx="3312368" cy="4967288"/>
          </a:xfrm>
        </p:spPr>
        <p:txBody>
          <a:bodyPr>
            <a:noAutofit/>
          </a:bodyPr>
          <a:lstStyle/>
          <a:p>
            <a:pPr>
              <a:defRPr/>
            </a:pPr>
            <a:r>
              <a:rPr lang="tr-TR" sz="2200" dirty="0">
                <a:solidFill>
                  <a:srgbClr val="FFC000"/>
                </a:solidFill>
              </a:rPr>
              <a:t>Kentin doğu ucunda yer alan kapı, İstanbul Kapısı ile büyük benzerlik gösterir. Aynı tarihlerde yapılma olasılığı güçlü görülmekte, ancak her iki kapı için de kesin bir tarih bilinmemektedir.  </a:t>
            </a:r>
          </a:p>
          <a:p>
            <a:pPr>
              <a:defRPr/>
            </a:pPr>
            <a:r>
              <a:rPr lang="tr-TR" sz="2200" dirty="0" smtClean="0">
                <a:solidFill>
                  <a:srgbClr val="FFC000"/>
                </a:solidFill>
              </a:rPr>
              <a:t>Kente </a:t>
            </a:r>
            <a:r>
              <a:rPr lang="tr-TR" sz="2200" dirty="0">
                <a:solidFill>
                  <a:srgbClr val="FFC000"/>
                </a:solidFill>
              </a:rPr>
              <a:t>dışarıdan girişte iki silindirik kulenin arasında kalın mermer sütunların oluşturduğu üst silmesi ağaçtan olan dikdörtgen kapı yer alır. Kapı üzerindeki kemerin içi örülmüştür. </a:t>
            </a:r>
            <a:endParaRPr lang="tr-TR" sz="2200" dirty="0" smtClean="0">
              <a:solidFill>
                <a:srgbClr val="FFC000"/>
              </a:solidFill>
            </a:endParaRPr>
          </a:p>
        </p:txBody>
      </p:sp>
      <p:pic>
        <p:nvPicPr>
          <p:cNvPr id="2050" name="Picture 2" descr="D:\HASAN\diğer\kaymakamlık için sunum dosyası\çalıştay\LEFKE KAPI\DSC_0385.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23528" y="544430"/>
            <a:ext cx="4176464" cy="62881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511186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908720"/>
            <a:ext cx="8229600" cy="3600400"/>
          </a:xfrm>
        </p:spPr>
        <p:txBody>
          <a:bodyPr>
            <a:noAutofit/>
          </a:bodyPr>
          <a:lstStyle/>
          <a:p>
            <a:r>
              <a:rPr lang="tr-TR" sz="4000" dirty="0">
                <a:solidFill>
                  <a:srgbClr val="FFC000"/>
                </a:solidFill>
              </a:rPr>
              <a:t>Turizm Haftası, toplumda turizm bilincini geliştirmek, iç turizmi canlandırmak ve halkın turizm hareketlerine katılımını sağlamak amacıyla, her yıl 15 Nisan-22 Nisan tarihleri arasında kutlanan sosyal etkinliktir.</a:t>
            </a:r>
          </a:p>
        </p:txBody>
      </p:sp>
      <p:sp>
        <p:nvSpPr>
          <p:cNvPr id="2" name="Metin kutusu 1"/>
          <p:cNvSpPr txBox="1"/>
          <p:nvPr/>
        </p:nvSpPr>
        <p:spPr>
          <a:xfrm>
            <a:off x="539552" y="188640"/>
            <a:ext cx="7920880" cy="584775"/>
          </a:xfrm>
          <a:prstGeom prst="rect">
            <a:avLst/>
          </a:prstGeom>
          <a:noFill/>
        </p:spPr>
        <p:txBody>
          <a:bodyPr wrap="square" rtlCol="0">
            <a:spAutoFit/>
          </a:bodyPr>
          <a:lstStyle/>
          <a:p>
            <a:r>
              <a:rPr lang="tr-TR" sz="3200" dirty="0" smtClean="0">
                <a:solidFill>
                  <a:srgbClr val="FF0000"/>
                </a:solidFill>
              </a:rPr>
              <a:t>TURİZM HAFTASI’NIN ÖNEMİ</a:t>
            </a:r>
            <a:endParaRPr lang="tr-TR" sz="3200" dirty="0">
              <a:solidFill>
                <a:srgbClr val="FF0000"/>
              </a:solidFill>
            </a:endParaRPr>
          </a:p>
        </p:txBody>
      </p:sp>
    </p:spTree>
    <p:extLst>
      <p:ext uri="{BB962C8B-B14F-4D97-AF65-F5344CB8AC3E}">
        <p14:creationId xmlns:p14="http://schemas.microsoft.com/office/powerpoint/2010/main" xmlns="" val="2224324288"/>
      </p:ext>
    </p:extLst>
  </p:cSld>
  <p:clrMapOvr>
    <a:masterClrMapping/>
  </p:clrMapOvr>
  <p:transition>
    <p:wheel spokes="8"/>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defRPr/>
            </a:pPr>
            <a:r>
              <a:rPr lang="tr-TR" b="1" dirty="0" smtClean="0">
                <a:solidFill>
                  <a:srgbClr val="FF0000"/>
                </a:solidFill>
              </a:rPr>
              <a:t>YENİŞEHİR KAPI</a:t>
            </a:r>
            <a:r>
              <a:rPr lang="tr-TR" dirty="0">
                <a:solidFill>
                  <a:srgbClr val="FF0000"/>
                </a:solidFill>
              </a:rPr>
              <a:t/>
            </a:r>
            <a:br>
              <a:rPr lang="tr-TR" dirty="0">
                <a:solidFill>
                  <a:srgbClr val="FF0000"/>
                </a:solidFill>
              </a:rPr>
            </a:br>
            <a:endParaRPr lang="tr-TR" dirty="0">
              <a:solidFill>
                <a:srgbClr val="FF0000"/>
              </a:solidFill>
            </a:endParaRPr>
          </a:p>
        </p:txBody>
      </p:sp>
      <p:sp>
        <p:nvSpPr>
          <p:cNvPr id="3" name="İçerik Yer Tutucusu 2"/>
          <p:cNvSpPr>
            <a:spLocks noGrp="1"/>
          </p:cNvSpPr>
          <p:nvPr>
            <p:ph idx="1"/>
          </p:nvPr>
        </p:nvSpPr>
        <p:spPr>
          <a:xfrm>
            <a:off x="5436096" y="1268760"/>
            <a:ext cx="4043363" cy="4525962"/>
          </a:xfrm>
        </p:spPr>
        <p:txBody>
          <a:bodyPr>
            <a:normAutofit/>
          </a:bodyPr>
          <a:lstStyle/>
          <a:p>
            <a:pPr>
              <a:defRPr/>
            </a:pPr>
            <a:r>
              <a:rPr lang="tr-TR" dirty="0" smtClean="0">
                <a:solidFill>
                  <a:srgbClr val="FFC000"/>
                </a:solidFill>
              </a:rPr>
              <a:t>Yenişehir </a:t>
            </a:r>
            <a:r>
              <a:rPr lang="tr-TR" dirty="0">
                <a:solidFill>
                  <a:srgbClr val="FFC000"/>
                </a:solidFill>
              </a:rPr>
              <a:t>Kapı diğer iki kapı gibi üç kısımdan oluşmaktadır. Dıştan kente ilk girişi sağlayan kapı ön sura bağlıdır, batı kısmı </a:t>
            </a:r>
            <a:r>
              <a:rPr lang="tr-TR" dirty="0" err="1">
                <a:solidFill>
                  <a:srgbClr val="FFC000"/>
                </a:solidFill>
              </a:rPr>
              <a:t>şipolyen</a:t>
            </a:r>
            <a:r>
              <a:rPr lang="tr-TR" dirty="0">
                <a:solidFill>
                  <a:srgbClr val="FFC000"/>
                </a:solidFill>
              </a:rPr>
              <a:t> parçalardan yapılmış olup surla birleşiktir ve doğu kısmı küçük bir surla bağlantılıdır. </a:t>
            </a:r>
            <a:endParaRPr lang="tr-TR" dirty="0" smtClean="0">
              <a:solidFill>
                <a:srgbClr val="FFC000"/>
              </a:solidFill>
            </a:endParaRPr>
          </a:p>
          <a:p>
            <a:pPr>
              <a:defRPr/>
            </a:pPr>
            <a:endParaRPr lang="tr-TR" dirty="0">
              <a:solidFill>
                <a:srgbClr val="FFC000"/>
              </a:solidFill>
            </a:endParaRPr>
          </a:p>
          <a:p>
            <a:pPr>
              <a:defRPr/>
            </a:pPr>
            <a:endParaRPr lang="tr-TR" dirty="0">
              <a:solidFill>
                <a:srgbClr val="FFC000"/>
              </a:solidFill>
            </a:endParaRPr>
          </a:p>
        </p:txBody>
      </p:sp>
      <p:pic>
        <p:nvPicPr>
          <p:cNvPr id="1026" name="Picture 2" descr="D:\HASAN\diğer\kaymakamlık için sunum dosyası\çalıştay\YENİŞEHİR KAPI\DSC_0401.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0" y="1484785"/>
            <a:ext cx="5580112" cy="525658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409856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88640"/>
            <a:ext cx="8229600" cy="1143000"/>
          </a:xfrm>
        </p:spPr>
        <p:txBody>
          <a:bodyPr>
            <a:normAutofit fontScale="90000"/>
          </a:bodyPr>
          <a:lstStyle/>
          <a:p>
            <a:pPr>
              <a:defRPr/>
            </a:pPr>
            <a:r>
              <a:rPr lang="tr-TR" b="1" dirty="0" smtClean="0">
                <a:solidFill>
                  <a:srgbClr val="FF0000"/>
                </a:solidFill>
                <a:latin typeface="Times New Roman" panose="02020603050405020304" pitchFamily="18" charset="0"/>
                <a:cs typeface="Times New Roman" panose="02020603050405020304" pitchFamily="18" charset="0"/>
              </a:rPr>
              <a:t>ROMA TİYATROSU</a:t>
            </a:r>
            <a:r>
              <a:rPr lang="tr-TR" dirty="0"/>
              <a:t/>
            </a:r>
            <a:br>
              <a:rPr lang="tr-TR" dirty="0"/>
            </a:br>
            <a:endParaRPr lang="tr-TR" dirty="0"/>
          </a:p>
        </p:txBody>
      </p:sp>
      <p:sp>
        <p:nvSpPr>
          <p:cNvPr id="3" name="İçerik Yer Tutucusu 2"/>
          <p:cNvSpPr>
            <a:spLocks noGrp="1"/>
          </p:cNvSpPr>
          <p:nvPr>
            <p:ph idx="1"/>
          </p:nvPr>
        </p:nvSpPr>
        <p:spPr>
          <a:xfrm>
            <a:off x="4211638" y="908050"/>
            <a:ext cx="4475162" cy="6121400"/>
          </a:xfrm>
        </p:spPr>
        <p:txBody>
          <a:bodyPr>
            <a:normAutofit fontScale="70000" lnSpcReduction="20000"/>
          </a:bodyPr>
          <a:lstStyle/>
          <a:p>
            <a:pPr>
              <a:defRPr/>
            </a:pPr>
            <a:r>
              <a:rPr lang="tr-TR" sz="3700" dirty="0">
                <a:solidFill>
                  <a:srgbClr val="FFC000"/>
                </a:solidFill>
              </a:rPr>
              <a:t>Anadolu’da ayakta kalmış tiyatroların en önemlilerinden birisidir. Roma İmparatoru  </a:t>
            </a:r>
            <a:r>
              <a:rPr lang="tr-TR" sz="3700" dirty="0" err="1">
                <a:solidFill>
                  <a:srgbClr val="FFC000"/>
                </a:solidFill>
              </a:rPr>
              <a:t>Traianus</a:t>
            </a:r>
            <a:r>
              <a:rPr lang="tr-TR" sz="3700" dirty="0">
                <a:solidFill>
                  <a:srgbClr val="FFC000"/>
                </a:solidFill>
              </a:rPr>
              <a:t> ( 97-117) zamanında eyalet Valisi </a:t>
            </a:r>
            <a:r>
              <a:rPr lang="tr-TR" sz="3700" dirty="0" err="1">
                <a:solidFill>
                  <a:srgbClr val="FFC000"/>
                </a:solidFill>
              </a:rPr>
              <a:t>Pilinius</a:t>
            </a:r>
            <a:r>
              <a:rPr lang="tr-TR" sz="3700" dirty="0">
                <a:solidFill>
                  <a:srgbClr val="FFC000"/>
                </a:solidFill>
              </a:rPr>
              <a:t> </a:t>
            </a:r>
            <a:r>
              <a:rPr lang="tr-TR" sz="3700" dirty="0" err="1">
                <a:solidFill>
                  <a:srgbClr val="FFC000"/>
                </a:solidFill>
              </a:rPr>
              <a:t>Cscillius</a:t>
            </a:r>
            <a:r>
              <a:rPr lang="tr-TR" sz="3700" dirty="0">
                <a:solidFill>
                  <a:srgbClr val="FFC000"/>
                </a:solidFill>
              </a:rPr>
              <a:t> </a:t>
            </a:r>
            <a:r>
              <a:rPr lang="tr-TR" sz="3700" dirty="0" err="1">
                <a:solidFill>
                  <a:srgbClr val="FFC000"/>
                </a:solidFill>
              </a:rPr>
              <a:t>Secunds</a:t>
            </a:r>
            <a:r>
              <a:rPr lang="tr-TR" sz="3700" dirty="0">
                <a:solidFill>
                  <a:srgbClr val="FFC000"/>
                </a:solidFill>
              </a:rPr>
              <a:t> ( 62-113) tarafından yaptırılmıştır.  </a:t>
            </a:r>
          </a:p>
          <a:p>
            <a:pPr>
              <a:defRPr/>
            </a:pPr>
            <a:r>
              <a:rPr lang="tr-TR" sz="3700" dirty="0">
                <a:solidFill>
                  <a:srgbClr val="FFC000"/>
                </a:solidFill>
              </a:rPr>
              <a:t>Tiyatro düz bir alana kurulduğundan oturma kademeleri Roma tiyatro mimarisinde görüldüğü gibi 19 galeri taşımaktadır.  </a:t>
            </a:r>
          </a:p>
          <a:p>
            <a:pPr>
              <a:defRPr/>
            </a:pPr>
            <a:r>
              <a:rPr lang="tr-TR" sz="3700" dirty="0" smtClean="0">
                <a:solidFill>
                  <a:srgbClr val="FFC000"/>
                </a:solidFill>
              </a:rPr>
              <a:t>İznik’te </a:t>
            </a:r>
            <a:r>
              <a:rPr lang="tr-TR" sz="3700" dirty="0">
                <a:solidFill>
                  <a:srgbClr val="FFC000"/>
                </a:solidFill>
              </a:rPr>
              <a:t>Tiyatroya ait mimari parçalarına, kitabelerine, tiyatro masklarına Surlarda ve Konutların duvarlarında rastlanmaktadır.</a:t>
            </a:r>
          </a:p>
          <a:p>
            <a:pPr marL="0" indent="0">
              <a:buFont typeface="Wingdings" pitchFamily="2" charset="2"/>
              <a:buNone/>
              <a:defRPr/>
            </a:pPr>
            <a:endParaRPr lang="tr-TR" sz="3700" b="1" dirty="0">
              <a:solidFill>
                <a:srgbClr val="FFC000"/>
              </a:solidFill>
            </a:endParaRPr>
          </a:p>
        </p:txBody>
      </p:sp>
      <p:pic>
        <p:nvPicPr>
          <p:cNvPr id="4" name="Resim 3"/>
          <p:cNvPicPr>
            <a:picLocks noChangeAspect="1"/>
          </p:cNvPicPr>
          <p:nvPr/>
        </p:nvPicPr>
        <p:blipFill>
          <a:blip r:embed="rId2" cstate="email"/>
          <a:stretch>
            <a:fillRect/>
          </a:stretch>
        </p:blipFill>
        <p:spPr>
          <a:xfrm>
            <a:off x="0" y="620688"/>
            <a:ext cx="4355976" cy="2952328"/>
          </a:xfrm>
          <a:prstGeom prst="rect">
            <a:avLst/>
          </a:prstGeom>
          <a:effectLst>
            <a:outerShdw blurRad="215900" dist="50800" dir="9360000" sx="102000" sy="102000" algn="ctr" rotWithShape="0">
              <a:srgbClr val="000000">
                <a:alpha val="80000"/>
              </a:srgbClr>
            </a:outerShdw>
          </a:effectLst>
        </p:spPr>
      </p:pic>
      <p:pic>
        <p:nvPicPr>
          <p:cNvPr id="5" name="Resim 4"/>
          <p:cNvPicPr>
            <a:picLocks noChangeAspect="1"/>
          </p:cNvPicPr>
          <p:nvPr/>
        </p:nvPicPr>
        <p:blipFill>
          <a:blip r:embed="rId3" cstate="email"/>
          <a:stretch>
            <a:fillRect/>
          </a:stretch>
        </p:blipFill>
        <p:spPr>
          <a:xfrm>
            <a:off x="0" y="3789040"/>
            <a:ext cx="4355976" cy="3068960"/>
          </a:xfrm>
          <a:prstGeom prst="rect">
            <a:avLst/>
          </a:prstGeom>
          <a:effectLst>
            <a:outerShdw blurRad="215900" dist="50800" dir="9360000" sx="102000" sy="102000" algn="ctr" rotWithShape="0">
              <a:srgbClr val="000000">
                <a:alpha val="80000"/>
              </a:srgbClr>
            </a:outerShdw>
          </a:effectLst>
        </p:spPr>
      </p:pic>
    </p:spTree>
    <p:extLst>
      <p:ext uri="{BB962C8B-B14F-4D97-AF65-F5344CB8AC3E}">
        <p14:creationId xmlns:p14="http://schemas.microsoft.com/office/powerpoint/2010/main" xmlns="" val="159335951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71400"/>
            <a:ext cx="8229600" cy="1143000"/>
          </a:xfrm>
        </p:spPr>
        <p:txBody>
          <a:bodyPr/>
          <a:lstStyle/>
          <a:p>
            <a:pPr>
              <a:defRPr/>
            </a:pPr>
            <a:r>
              <a:rPr lang="tr-TR" dirty="0" smtClean="0">
                <a:solidFill>
                  <a:srgbClr val="FF0000"/>
                </a:solidFill>
                <a:latin typeface="Times New Roman" panose="02020603050405020304" pitchFamily="18" charset="0"/>
                <a:cs typeface="Times New Roman" panose="02020603050405020304" pitchFamily="18" charset="0"/>
              </a:rPr>
              <a:t>AYASOFYA </a:t>
            </a:r>
            <a:endParaRPr lang="tr-TR" dirty="0">
              <a:solidFill>
                <a:srgbClr val="FF0000"/>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4500563" y="764704"/>
            <a:ext cx="4043362" cy="6093295"/>
          </a:xfrm>
        </p:spPr>
        <p:txBody>
          <a:bodyPr>
            <a:normAutofit fontScale="62500" lnSpcReduction="20000"/>
          </a:bodyPr>
          <a:lstStyle/>
          <a:p>
            <a:pPr>
              <a:defRPr/>
            </a:pPr>
            <a:r>
              <a:rPr lang="tr-TR" sz="3200" dirty="0">
                <a:solidFill>
                  <a:srgbClr val="FFC000"/>
                </a:solidFill>
              </a:rPr>
              <a:t>Tarihi kesin olarak bilinmemektedir. Bizans kaynaklarında adına ilk ilk kez 787 yılında rastlanmaktadır. </a:t>
            </a:r>
            <a:r>
              <a:rPr lang="tr-TR" sz="3200" dirty="0" err="1">
                <a:solidFill>
                  <a:srgbClr val="FFC000"/>
                </a:solidFill>
              </a:rPr>
              <a:t>Hagia</a:t>
            </a:r>
            <a:r>
              <a:rPr lang="tr-TR" sz="3200" dirty="0">
                <a:solidFill>
                  <a:srgbClr val="FFC000"/>
                </a:solidFill>
              </a:rPr>
              <a:t> </a:t>
            </a:r>
            <a:r>
              <a:rPr lang="tr-TR" sz="3200" dirty="0" err="1">
                <a:solidFill>
                  <a:srgbClr val="FFC000"/>
                </a:solidFill>
              </a:rPr>
              <a:t>Sophia</a:t>
            </a:r>
            <a:r>
              <a:rPr lang="tr-TR" sz="3200" dirty="0">
                <a:solidFill>
                  <a:srgbClr val="FFC000"/>
                </a:solidFill>
              </a:rPr>
              <a:t> Kilisesi olarak bilinen kilise 1065 yılındaki depremde büyük çapta hasar görmüştür. 1330-1331 yılında şehrin Orhan Gazi tarafından fethedilmesiyle kilise camiye dönüştürülmüştür. </a:t>
            </a:r>
            <a:endParaRPr lang="tr-TR" sz="3200" dirty="0" smtClean="0">
              <a:solidFill>
                <a:srgbClr val="FFC000"/>
              </a:solidFill>
            </a:endParaRPr>
          </a:p>
          <a:p>
            <a:pPr>
              <a:defRPr/>
            </a:pPr>
            <a:endParaRPr lang="tr-TR" sz="3200" dirty="0">
              <a:solidFill>
                <a:srgbClr val="FFC000"/>
              </a:solidFill>
            </a:endParaRPr>
          </a:p>
          <a:p>
            <a:pPr>
              <a:defRPr/>
            </a:pPr>
            <a:r>
              <a:rPr lang="tr-TR" sz="3200" dirty="0">
                <a:solidFill>
                  <a:srgbClr val="FFC000"/>
                </a:solidFill>
              </a:rPr>
              <a:t>Kiliseden Camiye çevrilen yapı, doğu-batı doğrultusunda dikdörtgen planlı, üç </a:t>
            </a:r>
            <a:r>
              <a:rPr lang="tr-TR" sz="3200" dirty="0" err="1">
                <a:solidFill>
                  <a:srgbClr val="FFC000"/>
                </a:solidFill>
              </a:rPr>
              <a:t>nefli</a:t>
            </a:r>
            <a:r>
              <a:rPr lang="tr-TR" sz="3200" dirty="0">
                <a:solidFill>
                  <a:srgbClr val="FFC000"/>
                </a:solidFill>
              </a:rPr>
              <a:t> bir </a:t>
            </a:r>
            <a:r>
              <a:rPr lang="tr-TR" sz="3200" dirty="0" err="1">
                <a:solidFill>
                  <a:srgbClr val="FFC000"/>
                </a:solidFill>
              </a:rPr>
              <a:t>Bazikal</a:t>
            </a:r>
            <a:r>
              <a:rPr lang="tr-TR" sz="3200" dirty="0">
                <a:solidFill>
                  <a:srgbClr val="FFC000"/>
                </a:solidFill>
              </a:rPr>
              <a:t> planda yapılmıştır. Yapı Bizans dönemine ait </a:t>
            </a:r>
            <a:r>
              <a:rPr lang="tr-TR" sz="3200" dirty="0" err="1">
                <a:solidFill>
                  <a:srgbClr val="FFC000"/>
                </a:solidFill>
              </a:rPr>
              <a:t>Fresko</a:t>
            </a:r>
            <a:r>
              <a:rPr lang="tr-TR" sz="3200" dirty="0">
                <a:solidFill>
                  <a:srgbClr val="FFC000"/>
                </a:solidFill>
              </a:rPr>
              <a:t> kalıntıları içerir. Bu </a:t>
            </a:r>
            <a:r>
              <a:rPr lang="tr-TR" sz="3200" dirty="0" err="1">
                <a:solidFill>
                  <a:srgbClr val="FFC000"/>
                </a:solidFill>
              </a:rPr>
              <a:t>Freskolar</a:t>
            </a:r>
            <a:r>
              <a:rPr lang="tr-TR" sz="3200" dirty="0">
                <a:solidFill>
                  <a:srgbClr val="FFC000"/>
                </a:solidFill>
              </a:rPr>
              <a:t>, </a:t>
            </a:r>
            <a:r>
              <a:rPr lang="tr-TR" sz="3200" dirty="0" err="1">
                <a:solidFill>
                  <a:srgbClr val="FFC000"/>
                </a:solidFill>
              </a:rPr>
              <a:t>pastaforium</a:t>
            </a:r>
            <a:r>
              <a:rPr lang="tr-TR" sz="3200" dirty="0">
                <a:solidFill>
                  <a:srgbClr val="FFC000"/>
                </a:solidFill>
              </a:rPr>
              <a:t>  ( Giyinme odaları) odalarının kubbe ve duvarlarında ayrıca kuzey yan </a:t>
            </a:r>
            <a:r>
              <a:rPr lang="tr-TR" sz="3200" dirty="0" err="1">
                <a:solidFill>
                  <a:srgbClr val="FFC000"/>
                </a:solidFill>
              </a:rPr>
              <a:t>nef</a:t>
            </a:r>
            <a:r>
              <a:rPr lang="tr-TR" sz="3200" dirty="0">
                <a:solidFill>
                  <a:srgbClr val="FFC000"/>
                </a:solidFill>
              </a:rPr>
              <a:t> duvarlarındadır</a:t>
            </a:r>
            <a:r>
              <a:rPr lang="tr-TR" sz="3200" dirty="0" smtClean="0">
                <a:solidFill>
                  <a:srgbClr val="FFC000"/>
                </a:solidFill>
              </a:rPr>
              <a:t>.</a:t>
            </a:r>
          </a:p>
          <a:p>
            <a:pPr>
              <a:defRPr/>
            </a:pPr>
            <a:endParaRPr lang="tr-TR" dirty="0">
              <a:solidFill>
                <a:srgbClr val="FFC000"/>
              </a:solidFill>
            </a:endParaRPr>
          </a:p>
        </p:txBody>
      </p:sp>
      <p:pic>
        <p:nvPicPr>
          <p:cNvPr id="5" name="Resim 4"/>
          <p:cNvPicPr>
            <a:picLocks noChangeAspect="1"/>
          </p:cNvPicPr>
          <p:nvPr/>
        </p:nvPicPr>
        <p:blipFill>
          <a:blip r:embed="rId2" cstate="email"/>
          <a:stretch>
            <a:fillRect/>
          </a:stretch>
        </p:blipFill>
        <p:spPr>
          <a:xfrm>
            <a:off x="251520" y="1052736"/>
            <a:ext cx="3637161" cy="5474845"/>
          </a:xfrm>
          <a:prstGeom prst="rect">
            <a:avLst/>
          </a:prstGeom>
          <a:effectLst>
            <a:outerShdw blurRad="215900" dist="50800" dir="9360000" sx="102000" sy="102000" algn="ctr" rotWithShape="0">
              <a:srgbClr val="000000">
                <a:alpha val="80000"/>
              </a:srgbClr>
            </a:outerShdw>
          </a:effectLst>
        </p:spPr>
      </p:pic>
    </p:spTree>
    <p:extLst>
      <p:ext uri="{BB962C8B-B14F-4D97-AF65-F5344CB8AC3E}">
        <p14:creationId xmlns:p14="http://schemas.microsoft.com/office/powerpoint/2010/main" xmlns="" val="218108981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250"/>
                                        <p:tgtEl>
                                          <p:spTgt spid="5"/>
                                        </p:tgtEl>
                                      </p:cBhvr>
                                    </p:animEffect>
                                    <p:anim calcmode="lin" valueType="num">
                                      <p:cBhvr>
                                        <p:cTn id="8" dur="1250" fill="hold"/>
                                        <p:tgtEl>
                                          <p:spTgt spid="5"/>
                                        </p:tgtEl>
                                        <p:attrNameLst>
                                          <p:attrName>ppt_x</p:attrName>
                                        </p:attrNameLst>
                                      </p:cBhvr>
                                      <p:tavLst>
                                        <p:tav tm="0">
                                          <p:val>
                                            <p:strVal val="#ppt_x"/>
                                          </p:val>
                                        </p:tav>
                                        <p:tav tm="100000">
                                          <p:val>
                                            <p:strVal val="#ppt_x"/>
                                          </p:val>
                                        </p:tav>
                                      </p:tavLst>
                                    </p:anim>
                                    <p:anim calcmode="lin" valueType="num">
                                      <p:cBhvr>
                                        <p:cTn id="9" dur="1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txBox="1">
            <a:spLocks noGrp="1"/>
          </p:cNvSpPr>
          <p:nvPr>
            <p:ph type="title"/>
          </p:nvPr>
        </p:nvSpPr>
        <p:spPr>
          <a:xfrm>
            <a:off x="468313" y="-45670"/>
            <a:ext cx="8229600" cy="815608"/>
          </a:xfrm>
        </p:spPr>
        <p:txBody>
          <a:bodyPr rtlCol="0">
            <a:spAutoFit/>
          </a:bodyPr>
          <a:lstStyle/>
          <a:p>
            <a:pPr>
              <a:defRPr/>
            </a:pPr>
            <a:r>
              <a:rPr lang="tr-TR" dirty="0" smtClean="0">
                <a:solidFill>
                  <a:srgbClr val="FF0000"/>
                </a:solidFill>
              </a:rPr>
              <a:t>AYASOFYA </a:t>
            </a:r>
            <a:r>
              <a:rPr lang="tr-TR" sz="4400" dirty="0" smtClean="0">
                <a:solidFill>
                  <a:srgbClr val="FF0000"/>
                </a:solidFill>
              </a:rPr>
              <a:t>ESKİ HALİ</a:t>
            </a:r>
            <a:endParaRPr lang="tr-TR" sz="4400" dirty="0">
              <a:solidFill>
                <a:srgbClr val="FF0000"/>
              </a:solidFill>
            </a:endParaRPr>
          </a:p>
        </p:txBody>
      </p:sp>
      <p:pic>
        <p:nvPicPr>
          <p:cNvPr id="35843" name="Picture 2" descr="E:\HASAN\MÜZE FOTO\kaymakam\Yeni klasör (2)\ayasofya.jpg"/>
          <p:cNvPicPr>
            <a:picLocks noGrp="1" noChangeAspect="1" noChangeArrowheads="1"/>
          </p:cNvPicPr>
          <p:nvPr>
            <p:ph idx="1"/>
          </p:nvPr>
        </p:nvPicPr>
        <p:blipFill>
          <a:blip r:embed="rId2" cstate="email">
            <a:extLst>
              <a:ext uri="{28A0092B-C50C-407E-A947-70E740481C1C}">
                <a14:useLocalDpi xmlns:a14="http://schemas.microsoft.com/office/drawing/2010/main" xmlns="" val="0"/>
              </a:ext>
            </a:extLst>
          </a:blip>
          <a:srcRect/>
          <a:stretch>
            <a:fillRect/>
          </a:stretch>
        </p:blipFill>
        <p:spPr>
          <a:xfrm>
            <a:off x="107504" y="762000"/>
            <a:ext cx="8892480" cy="5907360"/>
          </a:xfr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83050874"/>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30544"/>
            <a:ext cx="8229600" cy="1143000"/>
          </a:xfrm>
        </p:spPr>
        <p:txBody>
          <a:bodyPr/>
          <a:lstStyle/>
          <a:p>
            <a:pPr>
              <a:defRPr/>
            </a:pPr>
            <a:r>
              <a:rPr lang="tr-TR" dirty="0" smtClean="0">
                <a:solidFill>
                  <a:srgbClr val="FF0000"/>
                </a:solidFill>
                <a:latin typeface="Times New Roman" panose="02020603050405020304" pitchFamily="18" charset="0"/>
                <a:cs typeface="Times New Roman" panose="02020603050405020304" pitchFamily="18" charset="0"/>
              </a:rPr>
              <a:t>İZNİK YEŞİL CAMİ</a:t>
            </a:r>
            <a:endParaRPr lang="tr-TR" dirty="0">
              <a:solidFill>
                <a:srgbClr val="FF0000"/>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5076825" y="1347788"/>
            <a:ext cx="3538538" cy="4924425"/>
          </a:xfrm>
        </p:spPr>
        <p:txBody>
          <a:bodyPr>
            <a:normAutofit/>
          </a:bodyPr>
          <a:lstStyle/>
          <a:p>
            <a:pPr>
              <a:defRPr/>
            </a:pPr>
            <a:r>
              <a:rPr lang="tr-TR" dirty="0" err="1" smtClean="0">
                <a:solidFill>
                  <a:srgbClr val="FFC000"/>
                </a:solidFill>
              </a:rPr>
              <a:t>Candarlı</a:t>
            </a:r>
            <a:r>
              <a:rPr lang="tr-TR" dirty="0" smtClean="0">
                <a:solidFill>
                  <a:srgbClr val="FFC000"/>
                </a:solidFill>
              </a:rPr>
              <a:t> </a:t>
            </a:r>
            <a:r>
              <a:rPr lang="tr-TR" dirty="0">
                <a:solidFill>
                  <a:srgbClr val="FFC000"/>
                </a:solidFill>
              </a:rPr>
              <a:t>Hayrettin Paşa adına Mimar Hacı M</a:t>
            </a:r>
            <a:r>
              <a:rPr lang="tr-TR" dirty="0" smtClean="0">
                <a:solidFill>
                  <a:srgbClr val="FFC000"/>
                </a:solidFill>
              </a:rPr>
              <a:t>usa </a:t>
            </a:r>
            <a:r>
              <a:rPr lang="tr-TR" dirty="0">
                <a:solidFill>
                  <a:srgbClr val="FFC000"/>
                </a:solidFill>
              </a:rPr>
              <a:t>1378-1391 yılları arasında yaptırmıştır. Erken Osmanlı mimarisinin en önemli yapılarından olan Yeşil Cami, tek kubbeli, merkezi  camilerinin gelişmiş örneklerinden biridir</a:t>
            </a:r>
            <a:r>
              <a:rPr lang="tr-TR" dirty="0" smtClean="0">
                <a:solidFill>
                  <a:srgbClr val="FFC000"/>
                </a:solidFill>
              </a:rPr>
              <a:t>.</a:t>
            </a:r>
          </a:p>
          <a:p>
            <a:pPr>
              <a:defRPr/>
            </a:pPr>
            <a:endParaRPr lang="tr-TR" dirty="0">
              <a:solidFill>
                <a:srgbClr val="FFC000"/>
              </a:solidFill>
            </a:endParaRPr>
          </a:p>
        </p:txBody>
      </p:sp>
      <p:pic>
        <p:nvPicPr>
          <p:cNvPr id="4" name="Resim 3"/>
          <p:cNvPicPr>
            <a:picLocks noChangeAspect="1"/>
          </p:cNvPicPr>
          <p:nvPr/>
        </p:nvPicPr>
        <p:blipFill>
          <a:blip r:embed="rId2" cstate="email"/>
          <a:stretch>
            <a:fillRect/>
          </a:stretch>
        </p:blipFill>
        <p:spPr>
          <a:xfrm>
            <a:off x="251520" y="1124744"/>
            <a:ext cx="4392488" cy="5559835"/>
          </a:xfrm>
          <a:prstGeom prst="rect">
            <a:avLst/>
          </a:prstGeom>
          <a:effectLst>
            <a:outerShdw blurRad="215900" dist="50800" dir="9360000" sx="102000" sy="102000" algn="ctr" rotWithShape="0">
              <a:srgbClr val="000000">
                <a:alpha val="80000"/>
              </a:srgbClr>
            </a:outerShdw>
          </a:effectLst>
        </p:spPr>
      </p:pic>
    </p:spTree>
    <p:extLst>
      <p:ext uri="{BB962C8B-B14F-4D97-AF65-F5344CB8AC3E}">
        <p14:creationId xmlns:p14="http://schemas.microsoft.com/office/powerpoint/2010/main" xmlns="" val="85814255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txBox="1">
            <a:spLocks noGrp="1"/>
          </p:cNvSpPr>
          <p:nvPr>
            <p:ph type="title"/>
          </p:nvPr>
        </p:nvSpPr>
        <p:spPr>
          <a:xfrm>
            <a:off x="457200" y="414705"/>
            <a:ext cx="8229600" cy="815608"/>
          </a:xfrm>
        </p:spPr>
        <p:txBody>
          <a:bodyPr rtlCol="0">
            <a:spAutoFit/>
          </a:bodyPr>
          <a:lstStyle/>
          <a:p>
            <a:pPr>
              <a:defRPr/>
            </a:pPr>
            <a:r>
              <a:rPr lang="tr-TR" dirty="0" smtClean="0">
                <a:solidFill>
                  <a:srgbClr val="FF0000"/>
                </a:solidFill>
              </a:rPr>
              <a:t>YEŞİL CAMİ </a:t>
            </a:r>
            <a:r>
              <a:rPr lang="tr-TR" sz="4400" dirty="0" smtClean="0">
                <a:solidFill>
                  <a:srgbClr val="FF0000"/>
                </a:solidFill>
              </a:rPr>
              <a:t>ESKİ HALİ</a:t>
            </a:r>
            <a:endParaRPr lang="tr-TR" sz="4400" dirty="0">
              <a:solidFill>
                <a:srgbClr val="FF0000"/>
              </a:solidFill>
            </a:endParaRPr>
          </a:p>
        </p:txBody>
      </p:sp>
      <p:pic>
        <p:nvPicPr>
          <p:cNvPr id="38915" name="Picture 2" descr="E:\HASAN\MÜZE FOTO\kaymakam\Yeni klasör (2)\yeşil camii.jpg"/>
          <p:cNvPicPr>
            <a:picLocks noGrp="1" noChangeAspect="1" noChangeArrowheads="1"/>
          </p:cNvPicPr>
          <p:nvPr>
            <p:ph idx="1"/>
          </p:nvPr>
        </p:nvPicPr>
        <p:blipFill>
          <a:blip r:embed="rId2" cstate="email">
            <a:extLst>
              <a:ext uri="{28A0092B-C50C-407E-A947-70E740481C1C}">
                <a14:useLocalDpi xmlns:a14="http://schemas.microsoft.com/office/drawing/2010/main" xmlns="" val="0"/>
              </a:ext>
            </a:extLst>
          </a:blip>
          <a:srcRect/>
          <a:stretch>
            <a:fillRect/>
          </a:stretch>
        </p:blipFill>
        <p:spPr>
          <a:xfrm>
            <a:off x="73430" y="1268760"/>
            <a:ext cx="8675034" cy="5472608"/>
          </a:xfr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12276980"/>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txBox="1">
            <a:spLocks noGrp="1"/>
          </p:cNvSpPr>
          <p:nvPr>
            <p:ph type="title"/>
          </p:nvPr>
        </p:nvSpPr>
        <p:spPr>
          <a:xfrm>
            <a:off x="467544" y="26292"/>
            <a:ext cx="8229600" cy="815608"/>
          </a:xfrm>
        </p:spPr>
        <p:txBody>
          <a:bodyPr rtlCol="0">
            <a:spAutoFit/>
          </a:bodyPr>
          <a:lstStyle/>
          <a:p>
            <a:pPr>
              <a:defRPr/>
            </a:pPr>
            <a:r>
              <a:rPr lang="tr-TR" dirty="0" smtClean="0">
                <a:solidFill>
                  <a:srgbClr val="FF0000"/>
                </a:solidFill>
              </a:rPr>
              <a:t>YEŞİL CAMİ </a:t>
            </a:r>
            <a:r>
              <a:rPr lang="tr-TR" sz="4400" dirty="0" smtClean="0">
                <a:solidFill>
                  <a:srgbClr val="FF0000"/>
                </a:solidFill>
              </a:rPr>
              <a:t>ŞİMDİKİ HALİ</a:t>
            </a:r>
            <a:endParaRPr lang="tr-TR" sz="4400" dirty="0">
              <a:solidFill>
                <a:srgbClr val="FF0000"/>
              </a:solidFill>
            </a:endParaRPr>
          </a:p>
        </p:txBody>
      </p:sp>
      <p:pic>
        <p:nvPicPr>
          <p:cNvPr id="39939" name="Picture 2" descr="C:\Users\admin\Desktop\27.10.2014 çekilen fotolar\yeşil cami\DSC_0058.JPG"/>
          <p:cNvPicPr>
            <a:picLocks noGrp="1" noChangeAspect="1" noChangeArrowheads="1"/>
          </p:cNvPicPr>
          <p:nvPr>
            <p:ph idx="1"/>
          </p:nvPr>
        </p:nvPicPr>
        <p:blipFill>
          <a:blip r:embed="rId2" cstate="email">
            <a:extLst>
              <a:ext uri="{28A0092B-C50C-407E-A947-70E740481C1C}">
                <a14:useLocalDpi xmlns:a14="http://schemas.microsoft.com/office/drawing/2010/main" xmlns="" val="0"/>
              </a:ext>
            </a:extLst>
          </a:blip>
          <a:srcRect/>
          <a:stretch>
            <a:fillRect/>
          </a:stretch>
        </p:blipFill>
        <p:spPr>
          <a:xfrm>
            <a:off x="251520" y="980728"/>
            <a:ext cx="8712968" cy="5787669"/>
          </a:xfr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9374321"/>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116632"/>
            <a:ext cx="8229600" cy="794352"/>
          </a:xfrm>
        </p:spPr>
        <p:txBody>
          <a:bodyPr>
            <a:normAutofit/>
          </a:bodyPr>
          <a:lstStyle/>
          <a:p>
            <a:pPr>
              <a:defRPr/>
            </a:pPr>
            <a:r>
              <a:rPr lang="tr-TR" sz="3600" dirty="0" smtClean="0">
                <a:solidFill>
                  <a:srgbClr val="FF0000"/>
                </a:solidFill>
              </a:rPr>
              <a:t>MAHMUT ÇELEBİ CAMİ</a:t>
            </a:r>
            <a:endParaRPr lang="tr-TR" sz="3600" dirty="0">
              <a:solidFill>
                <a:srgbClr val="FF0000"/>
              </a:solidFill>
            </a:endParaRPr>
          </a:p>
        </p:txBody>
      </p:sp>
      <p:sp>
        <p:nvSpPr>
          <p:cNvPr id="3" name="İçerik Yer Tutucusu 2"/>
          <p:cNvSpPr>
            <a:spLocks noGrp="1"/>
          </p:cNvSpPr>
          <p:nvPr>
            <p:ph idx="1"/>
          </p:nvPr>
        </p:nvSpPr>
        <p:spPr>
          <a:xfrm>
            <a:off x="3923928" y="1052736"/>
            <a:ext cx="5050904" cy="5573216"/>
          </a:xfrm>
        </p:spPr>
        <p:txBody>
          <a:bodyPr>
            <a:normAutofit/>
          </a:bodyPr>
          <a:lstStyle/>
          <a:p>
            <a:pPr>
              <a:defRPr/>
            </a:pPr>
            <a:r>
              <a:rPr lang="tr-TR" dirty="0">
                <a:solidFill>
                  <a:srgbClr val="FFC000"/>
                </a:solidFill>
              </a:rPr>
              <a:t> Ayasofya ile Yenişehir kapısı arasında kalan cami, kuzey cephesindeki kapı kemeri üzerindeki yazıtta II. Murad 1421 - 1451 döneminde Mahmut Çelebi tarafından 1422 - 23 tarihinde yaptırıldığı belirtilmektedir. Osmanlı döneminin bu kentte son </a:t>
            </a:r>
            <a:r>
              <a:rPr lang="tr-TR" dirty="0" smtClean="0">
                <a:solidFill>
                  <a:srgbClr val="FFC000"/>
                </a:solidFill>
              </a:rPr>
              <a:t>camisidir.</a:t>
            </a:r>
          </a:p>
          <a:p>
            <a:pPr>
              <a:defRPr/>
            </a:pPr>
            <a:r>
              <a:rPr lang="tr-TR" dirty="0" smtClean="0">
                <a:solidFill>
                  <a:srgbClr val="FFC000"/>
                </a:solidFill>
              </a:rPr>
              <a:t>Cami </a:t>
            </a:r>
            <a:r>
              <a:rPr lang="tr-TR" dirty="0">
                <a:solidFill>
                  <a:srgbClr val="FFC000"/>
                </a:solidFill>
              </a:rPr>
              <a:t>kare planlı asıl  ibadet mekanı ile bunun kuzeyindeki son cemaat yerinden oluşur. </a:t>
            </a:r>
            <a:endParaRPr lang="tr-TR" dirty="0" smtClean="0">
              <a:solidFill>
                <a:srgbClr val="FFC000"/>
              </a:solidFill>
            </a:endParaRPr>
          </a:p>
        </p:txBody>
      </p:sp>
      <p:pic>
        <p:nvPicPr>
          <p:cNvPr id="40964" name="Picture 2" descr="E:\HASAN\MÜZE FOTO\kaymakam\27.10.2014 çekilen fotolar\mahmut çelebi\DSC_0014.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07950" y="1628774"/>
            <a:ext cx="3730684" cy="33844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71725891"/>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476672"/>
            <a:ext cx="8229600" cy="794352"/>
          </a:xfrm>
        </p:spPr>
        <p:txBody>
          <a:bodyPr>
            <a:normAutofit fontScale="90000"/>
          </a:bodyPr>
          <a:lstStyle/>
          <a:p>
            <a:pPr>
              <a:defRPr/>
            </a:pPr>
            <a:r>
              <a:rPr lang="tr-TR" dirty="0" smtClean="0">
                <a:solidFill>
                  <a:srgbClr val="FF0000"/>
                </a:solidFill>
              </a:rPr>
              <a:t>MAHMUT ÇELEBİ CAMİ ESKİ HALİ</a:t>
            </a:r>
            <a:endParaRPr lang="tr-TR" dirty="0">
              <a:solidFill>
                <a:srgbClr val="FF0000"/>
              </a:solidFill>
            </a:endParaRPr>
          </a:p>
        </p:txBody>
      </p:sp>
      <p:pic>
        <p:nvPicPr>
          <p:cNvPr id="41987" name="Picture 2" descr="E:\HASAN\MÜZE FOTO\kaymakam\Yeni klasör (2)\mahmut çelebi camii.jpg"/>
          <p:cNvPicPr>
            <a:picLocks noGrp="1" noChangeAspect="1" noChangeArrowheads="1"/>
          </p:cNvPicPr>
          <p:nvPr>
            <p:ph idx="1"/>
          </p:nvPr>
        </p:nvPicPr>
        <p:blipFill>
          <a:blip r:embed="rId2" cstate="email">
            <a:extLst>
              <a:ext uri="{28A0092B-C50C-407E-A947-70E740481C1C}">
                <a14:useLocalDpi xmlns:a14="http://schemas.microsoft.com/office/drawing/2010/main" xmlns="" val="0"/>
              </a:ext>
            </a:extLst>
          </a:blip>
          <a:srcRect/>
          <a:stretch>
            <a:fillRect/>
          </a:stretch>
        </p:blipFill>
        <p:spPr>
          <a:xfrm>
            <a:off x="179512" y="1212670"/>
            <a:ext cx="8568952" cy="5645330"/>
          </a:xfr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77052918"/>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71400"/>
            <a:ext cx="8686800" cy="1143000"/>
          </a:xfrm>
        </p:spPr>
        <p:txBody>
          <a:bodyPr>
            <a:normAutofit fontScale="90000"/>
          </a:bodyPr>
          <a:lstStyle/>
          <a:p>
            <a:pPr>
              <a:defRPr/>
            </a:pPr>
            <a:r>
              <a:rPr lang="tr-TR" dirty="0" smtClean="0">
                <a:solidFill>
                  <a:srgbClr val="FF0000"/>
                </a:solidFill>
              </a:rPr>
              <a:t>MAHMUT ÇELEBİ CAMİ ŞİMDİKİ HALİ</a:t>
            </a:r>
            <a:endParaRPr lang="tr-TR" dirty="0">
              <a:solidFill>
                <a:srgbClr val="FF0000"/>
              </a:solidFill>
            </a:endParaRPr>
          </a:p>
        </p:txBody>
      </p:sp>
      <p:pic>
        <p:nvPicPr>
          <p:cNvPr id="43011" name="Picture 2" descr="E:\HASAN\MÜZE FOTO\kaymakam\27.10.2014 çekilen fotolar\mahmut çelebi\DSC_0017.JPG"/>
          <p:cNvPicPr>
            <a:picLocks noGrp="1" noChangeAspect="1" noChangeArrowheads="1"/>
          </p:cNvPicPr>
          <p:nvPr>
            <p:ph idx="1"/>
          </p:nvPr>
        </p:nvPicPr>
        <p:blipFill>
          <a:blip r:embed="rId2" cstate="email">
            <a:extLst>
              <a:ext uri="{28A0092B-C50C-407E-A947-70E740481C1C}">
                <a14:useLocalDpi xmlns:a14="http://schemas.microsoft.com/office/drawing/2010/main" xmlns="" val="0"/>
              </a:ext>
            </a:extLst>
          </a:blip>
          <a:srcRect/>
          <a:stretch>
            <a:fillRect/>
          </a:stretch>
        </p:blipFill>
        <p:spPr>
          <a:xfrm>
            <a:off x="144017" y="908720"/>
            <a:ext cx="8964487" cy="5760640"/>
          </a:xfr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23032133"/>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dirty="0" smtClean="0">
                <a:solidFill>
                  <a:srgbClr val="FF0000"/>
                </a:solidFill>
              </a:rPr>
              <a:t>TURİZM NEDİR?</a:t>
            </a:r>
            <a:br>
              <a:rPr lang="tr-TR" dirty="0" smtClean="0">
                <a:solidFill>
                  <a:srgbClr val="FF0000"/>
                </a:solidFill>
              </a:rPr>
            </a:br>
            <a:r>
              <a:rPr lang="tr-TR" dirty="0" smtClean="0">
                <a:solidFill>
                  <a:srgbClr val="FF0000"/>
                </a:solidFill>
              </a:rPr>
              <a:t>TURİST KİME DENİR?</a:t>
            </a:r>
            <a:endParaRPr lang="tr-TR" dirty="0">
              <a:solidFill>
                <a:srgbClr val="FF0000"/>
              </a:solidFill>
            </a:endParaRPr>
          </a:p>
        </p:txBody>
      </p:sp>
      <p:pic>
        <p:nvPicPr>
          <p:cNvPr id="1026" name="Picture 2" descr="K:\[6767062316574563]turist.jpg"/>
          <p:cNvPicPr>
            <a:picLocks noChangeAspect="1" noChangeArrowheads="1"/>
          </p:cNvPicPr>
          <p:nvPr/>
        </p:nvPicPr>
        <p:blipFill>
          <a:blip r:embed="rId3" cstate="print"/>
          <a:srcRect/>
          <a:stretch>
            <a:fillRect/>
          </a:stretch>
        </p:blipFill>
        <p:spPr bwMode="auto">
          <a:xfrm>
            <a:off x="6000760" y="3429000"/>
            <a:ext cx="2260600" cy="2857500"/>
          </a:xfrm>
          <a:prstGeom prst="rect">
            <a:avLst/>
          </a:prstGeom>
          <a:noFill/>
        </p:spPr>
      </p:pic>
      <p:pic>
        <p:nvPicPr>
          <p:cNvPr id="1027" name="Picture 3" descr="K:\tourist.png"/>
          <p:cNvPicPr>
            <a:picLocks noChangeAspect="1" noChangeArrowheads="1"/>
          </p:cNvPicPr>
          <p:nvPr/>
        </p:nvPicPr>
        <p:blipFill>
          <a:blip r:embed="rId4" cstate="print"/>
          <a:srcRect/>
          <a:stretch>
            <a:fillRect/>
          </a:stretch>
        </p:blipFill>
        <p:spPr bwMode="auto">
          <a:xfrm>
            <a:off x="571472" y="1714488"/>
            <a:ext cx="3048000" cy="4762500"/>
          </a:xfrm>
          <a:prstGeom prst="rect">
            <a:avLst/>
          </a:prstGeom>
          <a:noFill/>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checkerboard(across)">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checkerboard(across)">
                                      <p:cBhvr>
                                        <p:cTn id="1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708" y="-171400"/>
            <a:ext cx="8229600" cy="1143000"/>
          </a:xfrm>
        </p:spPr>
        <p:txBody>
          <a:bodyPr/>
          <a:lstStyle/>
          <a:p>
            <a:pPr>
              <a:defRPr/>
            </a:pPr>
            <a:r>
              <a:rPr lang="tr-TR" dirty="0" smtClean="0">
                <a:solidFill>
                  <a:srgbClr val="FF0000"/>
                </a:solidFill>
              </a:rPr>
              <a:t>EŞREFZADE CAMİ</a:t>
            </a:r>
            <a:endParaRPr lang="tr-TR" dirty="0">
              <a:solidFill>
                <a:srgbClr val="FF0000"/>
              </a:solidFill>
            </a:endParaRPr>
          </a:p>
        </p:txBody>
      </p:sp>
      <p:sp>
        <p:nvSpPr>
          <p:cNvPr id="3" name="İçerik Yer Tutucusu 2"/>
          <p:cNvSpPr>
            <a:spLocks noGrp="1"/>
          </p:cNvSpPr>
          <p:nvPr>
            <p:ph idx="1"/>
          </p:nvPr>
        </p:nvSpPr>
        <p:spPr>
          <a:xfrm>
            <a:off x="3318193" y="1084861"/>
            <a:ext cx="5735638" cy="5760639"/>
          </a:xfrm>
        </p:spPr>
        <p:txBody>
          <a:bodyPr>
            <a:noAutofit/>
          </a:bodyPr>
          <a:lstStyle/>
          <a:p>
            <a:pPr>
              <a:defRPr/>
            </a:pPr>
            <a:r>
              <a:rPr lang="tr-TR" sz="2000" dirty="0" err="1" smtClean="0">
                <a:solidFill>
                  <a:srgbClr val="FFC000"/>
                </a:solidFill>
              </a:rPr>
              <a:t>II.Bayezıt’ın</a:t>
            </a:r>
            <a:r>
              <a:rPr lang="tr-TR" sz="2000" dirty="0" smtClean="0">
                <a:solidFill>
                  <a:srgbClr val="FFC000"/>
                </a:solidFill>
              </a:rPr>
              <a:t> </a:t>
            </a:r>
            <a:r>
              <a:rPr lang="tr-TR" sz="2000" dirty="0">
                <a:solidFill>
                  <a:srgbClr val="FFC000"/>
                </a:solidFill>
              </a:rPr>
              <a:t>oğullarından </a:t>
            </a:r>
            <a:r>
              <a:rPr lang="tr-TR" sz="2000" dirty="0" err="1">
                <a:solidFill>
                  <a:srgbClr val="FFC000"/>
                </a:solidFill>
              </a:rPr>
              <a:t>Şehinşah’ın</a:t>
            </a:r>
            <a:r>
              <a:rPr lang="tr-TR" sz="2000" dirty="0">
                <a:solidFill>
                  <a:srgbClr val="FFC000"/>
                </a:solidFill>
              </a:rPr>
              <a:t> eşi Mükrime hatun tarafından 1518 yılında yaptırıldığı kabul edilir. </a:t>
            </a:r>
            <a:r>
              <a:rPr lang="tr-TR" sz="2000" dirty="0" smtClean="0">
                <a:solidFill>
                  <a:srgbClr val="FFC000"/>
                </a:solidFill>
              </a:rPr>
              <a:t/>
            </a:r>
            <a:br>
              <a:rPr lang="tr-TR" sz="2000" dirty="0" smtClean="0">
                <a:solidFill>
                  <a:srgbClr val="FFC000"/>
                </a:solidFill>
              </a:rPr>
            </a:br>
            <a:r>
              <a:rPr lang="tr-TR" sz="2000" dirty="0" smtClean="0">
                <a:solidFill>
                  <a:srgbClr val="FFC000"/>
                </a:solidFill>
              </a:rPr>
              <a:t>Cami </a:t>
            </a:r>
            <a:r>
              <a:rPr lang="tr-TR" sz="2000" dirty="0">
                <a:solidFill>
                  <a:srgbClr val="FFC000"/>
                </a:solidFill>
              </a:rPr>
              <a:t>ve türbeyi </a:t>
            </a:r>
            <a:r>
              <a:rPr lang="tr-TR" sz="2000" dirty="0" err="1">
                <a:solidFill>
                  <a:srgbClr val="FFC000"/>
                </a:solidFill>
              </a:rPr>
              <a:t>Eşrefzade’nin</a:t>
            </a:r>
            <a:r>
              <a:rPr lang="tr-TR" sz="2000" dirty="0">
                <a:solidFill>
                  <a:srgbClr val="FFC000"/>
                </a:solidFill>
              </a:rPr>
              <a:t> ölüm tarihi olan 1469 ile Mükrime Hatun’un ölüm tarihi olan 1518 arasında tarihlendirilir</a:t>
            </a:r>
            <a:endParaRPr lang="tr-TR" sz="2000" dirty="0" smtClean="0">
              <a:solidFill>
                <a:srgbClr val="FFC000"/>
              </a:solidFill>
            </a:endParaRPr>
          </a:p>
          <a:p>
            <a:pPr>
              <a:defRPr/>
            </a:pPr>
            <a:r>
              <a:rPr lang="tr-TR" sz="2000" dirty="0" err="1" smtClean="0">
                <a:solidFill>
                  <a:srgbClr val="FFC000"/>
                </a:solidFill>
              </a:rPr>
              <a:t>Eşrefzade’nin</a:t>
            </a:r>
            <a:r>
              <a:rPr lang="tr-TR" sz="2000" dirty="0" smtClean="0">
                <a:solidFill>
                  <a:srgbClr val="FFC000"/>
                </a:solidFill>
              </a:rPr>
              <a:t> </a:t>
            </a:r>
            <a:r>
              <a:rPr lang="tr-TR" sz="2000" dirty="0">
                <a:solidFill>
                  <a:srgbClr val="FFC000"/>
                </a:solidFill>
              </a:rPr>
              <a:t>adını taşıyan yapı topluluğu bugün bir cami, batısında ona bitişik </a:t>
            </a:r>
            <a:r>
              <a:rPr lang="tr-TR" sz="2000" dirty="0" err="1">
                <a:solidFill>
                  <a:srgbClr val="FFC000"/>
                </a:solidFill>
              </a:rPr>
              <a:t>onbir</a:t>
            </a:r>
            <a:r>
              <a:rPr lang="tr-TR" sz="2000" dirty="0">
                <a:solidFill>
                  <a:srgbClr val="FFC000"/>
                </a:solidFill>
              </a:rPr>
              <a:t> </a:t>
            </a:r>
            <a:r>
              <a:rPr lang="tr-TR" sz="2000" dirty="0" smtClean="0">
                <a:solidFill>
                  <a:srgbClr val="FFC000"/>
                </a:solidFill>
              </a:rPr>
              <a:t>lahdi </a:t>
            </a:r>
            <a:r>
              <a:rPr lang="tr-TR" sz="2000" dirty="0">
                <a:solidFill>
                  <a:srgbClr val="FFC000"/>
                </a:solidFill>
              </a:rPr>
              <a:t>kapsayan hazire ile din görevlileri yardım derneği binası ve camiden ayrı kuzeybatıdaki minareden oluşur. Kurtuluş </a:t>
            </a:r>
            <a:r>
              <a:rPr lang="tr-TR" sz="2000" dirty="0" err="1">
                <a:solidFill>
                  <a:srgbClr val="FFC000"/>
                </a:solidFill>
              </a:rPr>
              <a:t>savaşı’nda</a:t>
            </a:r>
            <a:r>
              <a:rPr lang="tr-TR" sz="2000" dirty="0">
                <a:solidFill>
                  <a:srgbClr val="FFC000"/>
                </a:solidFill>
              </a:rPr>
              <a:t> Yunanlılar  tarafından harap edilen cami, 1950 yılında aslına benzer boyutlarda yeniden inşa edilmiştir.</a:t>
            </a:r>
          </a:p>
          <a:p>
            <a:pPr marL="0" indent="0">
              <a:buNone/>
              <a:defRPr/>
            </a:pPr>
            <a:endParaRPr lang="tr-TR" sz="2000" dirty="0">
              <a:solidFill>
                <a:srgbClr val="FFC000"/>
              </a:solidFill>
            </a:endParaRPr>
          </a:p>
        </p:txBody>
      </p:sp>
      <p:pic>
        <p:nvPicPr>
          <p:cNvPr id="44036" name="Picture 2" descr="E:\HASAN\MÜZE FOTO\kaymakam\27.10.2014 çekilen fotolar\eşrefzade\DSC_0049.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250825" y="1484313"/>
            <a:ext cx="3097213" cy="2736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714711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heel(1)">
                                      <p:cBhvr>
                                        <p:cTn id="7" dur="20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71400"/>
            <a:ext cx="8229600" cy="1143000"/>
          </a:xfrm>
        </p:spPr>
        <p:txBody>
          <a:bodyPr/>
          <a:lstStyle/>
          <a:p>
            <a:pPr>
              <a:defRPr/>
            </a:pPr>
            <a:r>
              <a:rPr lang="tr-TR" dirty="0" smtClean="0">
                <a:solidFill>
                  <a:srgbClr val="FF0000"/>
                </a:solidFill>
              </a:rPr>
              <a:t>EŞREFZADE CAMİ ESKİ HALİ</a:t>
            </a:r>
            <a:endParaRPr lang="tr-TR" dirty="0">
              <a:solidFill>
                <a:srgbClr val="FF0000"/>
              </a:solidFill>
            </a:endParaRPr>
          </a:p>
        </p:txBody>
      </p:sp>
      <p:pic>
        <p:nvPicPr>
          <p:cNvPr id="45059" name="Picture 2" descr="E:\HASAN\MÜZE FOTO\kaymakam\Yeni klasör (2)\eşrefzade camii.jpg"/>
          <p:cNvPicPr>
            <a:picLocks noGrp="1" noChangeAspect="1" noChangeArrowheads="1"/>
          </p:cNvPicPr>
          <p:nvPr>
            <p:ph idx="1"/>
          </p:nvPr>
        </p:nvPicPr>
        <p:blipFill>
          <a:blip r:embed="rId2" cstate="email">
            <a:extLst>
              <a:ext uri="{28A0092B-C50C-407E-A947-70E740481C1C}">
                <a14:useLocalDpi xmlns:a14="http://schemas.microsoft.com/office/drawing/2010/main" xmlns="" val="0"/>
              </a:ext>
            </a:extLst>
          </a:blip>
          <a:srcRect/>
          <a:stretch>
            <a:fillRect/>
          </a:stretch>
        </p:blipFill>
        <p:spPr>
          <a:xfrm>
            <a:off x="107504" y="980728"/>
            <a:ext cx="8964488" cy="5877272"/>
          </a:xfr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09094495"/>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23725"/>
            <a:ext cx="8229600" cy="1143000"/>
          </a:xfrm>
        </p:spPr>
        <p:txBody>
          <a:bodyPr/>
          <a:lstStyle/>
          <a:p>
            <a:pPr>
              <a:defRPr/>
            </a:pPr>
            <a:r>
              <a:rPr lang="tr-TR" dirty="0">
                <a:solidFill>
                  <a:srgbClr val="FF0000"/>
                </a:solidFill>
              </a:rPr>
              <a:t>EŞREFZADE CAMİ </a:t>
            </a:r>
            <a:r>
              <a:rPr lang="tr-TR" dirty="0" smtClean="0">
                <a:solidFill>
                  <a:srgbClr val="FF0000"/>
                </a:solidFill>
              </a:rPr>
              <a:t>ŞİMDİKİ </a:t>
            </a:r>
            <a:r>
              <a:rPr lang="tr-TR" dirty="0">
                <a:solidFill>
                  <a:srgbClr val="FF0000"/>
                </a:solidFill>
              </a:rPr>
              <a:t>HALİ</a:t>
            </a:r>
          </a:p>
        </p:txBody>
      </p:sp>
      <p:pic>
        <p:nvPicPr>
          <p:cNvPr id="46083" name="Picture 2" descr="E:\HASAN\MÜZE FOTO\kaymakam\27.10.2014 çekilen fotolar\eşrefzade\DSC_0053.JPG"/>
          <p:cNvPicPr>
            <a:picLocks noGrp="1" noChangeAspect="1" noChangeArrowheads="1"/>
          </p:cNvPicPr>
          <p:nvPr>
            <p:ph idx="1"/>
          </p:nvPr>
        </p:nvPicPr>
        <p:blipFill>
          <a:blip r:embed="rId2" cstate="email">
            <a:extLst>
              <a:ext uri="{28A0092B-C50C-407E-A947-70E740481C1C}">
                <a14:useLocalDpi xmlns:a14="http://schemas.microsoft.com/office/drawing/2010/main" xmlns="" val="0"/>
              </a:ext>
            </a:extLst>
          </a:blip>
          <a:srcRect/>
          <a:stretch>
            <a:fillRect/>
          </a:stretch>
        </p:blipFill>
        <p:spPr>
          <a:xfrm>
            <a:off x="395288" y="1627188"/>
            <a:ext cx="4464050" cy="2738437"/>
          </a:xfrm>
          <a:noFill/>
          <a:extLst>
            <a:ext uri="{909E8E84-426E-40DD-AFC4-6F175D3DCCD1}">
              <a14:hiddenFill xmlns:a14="http://schemas.microsoft.com/office/drawing/2010/main" xmlns="">
                <a:solidFill>
                  <a:srgbClr val="FFFFFF"/>
                </a:solidFill>
              </a14:hiddenFill>
            </a:ext>
          </a:extLst>
        </p:spPr>
      </p:pic>
      <p:pic>
        <p:nvPicPr>
          <p:cNvPr id="46084" name="Picture 2" descr="E:\HASAN\MÜZE FOTO\kaymakam\27.10.2014 çekilen fotolar\eşrefzade\DSC_0055.JP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5076825" y="1628775"/>
            <a:ext cx="3887788" cy="2736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085" name="Picture 3" descr="E:\HASAN\MÜZE FOTO\kaymakam\27.10.2014 çekilen fotolar\eşrefzade\DSC_0056.JP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3203575" y="4437063"/>
            <a:ext cx="3455988" cy="2232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2838900"/>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4138" y="34797"/>
            <a:ext cx="8229600" cy="866360"/>
          </a:xfrm>
        </p:spPr>
        <p:txBody>
          <a:bodyPr/>
          <a:lstStyle/>
          <a:p>
            <a:pPr>
              <a:defRPr/>
            </a:pPr>
            <a:r>
              <a:rPr lang="tr-TR" dirty="0" smtClean="0">
                <a:solidFill>
                  <a:srgbClr val="FF0000"/>
                </a:solidFill>
              </a:rPr>
              <a:t>ORHANGAZİ CAMİİ</a:t>
            </a:r>
            <a:endParaRPr lang="tr-TR" dirty="0">
              <a:solidFill>
                <a:srgbClr val="FF0000"/>
              </a:solidFill>
            </a:endParaRPr>
          </a:p>
        </p:txBody>
      </p:sp>
      <p:pic>
        <p:nvPicPr>
          <p:cNvPr id="47107" name="Picture 2" descr="C:\Users\admin\Desktop\orhan cami\DSC_0709.JPG"/>
          <p:cNvPicPr>
            <a:picLocks noGrp="1" noChangeAspect="1" noChangeArrowheads="1"/>
          </p:cNvPicPr>
          <p:nvPr>
            <p:ph idx="1"/>
          </p:nvPr>
        </p:nvPicPr>
        <p:blipFill>
          <a:blip r:embed="rId2" cstate="email">
            <a:extLst>
              <a:ext uri="{28A0092B-C50C-407E-A947-70E740481C1C}">
                <a14:useLocalDpi xmlns:a14="http://schemas.microsoft.com/office/drawing/2010/main" xmlns="" val="0"/>
              </a:ext>
            </a:extLst>
          </a:blip>
          <a:srcRect/>
          <a:stretch>
            <a:fillRect/>
          </a:stretch>
        </p:blipFill>
        <p:spPr>
          <a:xfrm>
            <a:off x="107950" y="1196975"/>
            <a:ext cx="4602163" cy="3671888"/>
          </a:xfrm>
          <a:noFill/>
          <a:extLst>
            <a:ext uri="{909E8E84-426E-40DD-AFC4-6F175D3DCCD1}">
              <a14:hiddenFill xmlns:a14="http://schemas.microsoft.com/office/drawing/2010/main" xmlns="">
                <a:solidFill>
                  <a:srgbClr val="FFFFFF"/>
                </a:solidFill>
              </a14:hiddenFill>
            </a:ext>
          </a:extLst>
        </p:spPr>
      </p:pic>
      <p:sp>
        <p:nvSpPr>
          <p:cNvPr id="51204" name="Metin kutusu 3"/>
          <p:cNvSpPr txBox="1">
            <a:spLocks noChangeArrowheads="1"/>
          </p:cNvSpPr>
          <p:nvPr/>
        </p:nvSpPr>
        <p:spPr bwMode="auto">
          <a:xfrm>
            <a:off x="5073650" y="1196975"/>
            <a:ext cx="3240088" cy="4986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algn="ctr" eaLnBrk="0" fontAlgn="base" hangingPunct="0">
              <a:spcBef>
                <a:spcPct val="0"/>
              </a:spcBef>
              <a:spcAft>
                <a:spcPct val="0"/>
              </a:spcAft>
              <a:defRPr>
                <a:solidFill>
                  <a:schemeClr val="tx1"/>
                </a:solidFill>
                <a:latin typeface="Tahoma" pitchFamily="34" charset="0"/>
              </a:defRPr>
            </a:lvl6pPr>
            <a:lvl7pPr marL="2971800" indent="-228600" algn="ctr" eaLnBrk="0" fontAlgn="base" hangingPunct="0">
              <a:spcBef>
                <a:spcPct val="0"/>
              </a:spcBef>
              <a:spcAft>
                <a:spcPct val="0"/>
              </a:spcAft>
              <a:defRPr>
                <a:solidFill>
                  <a:schemeClr val="tx1"/>
                </a:solidFill>
                <a:latin typeface="Tahoma" pitchFamily="34" charset="0"/>
              </a:defRPr>
            </a:lvl7pPr>
            <a:lvl8pPr marL="3429000" indent="-228600" algn="ctr" eaLnBrk="0" fontAlgn="base" hangingPunct="0">
              <a:spcBef>
                <a:spcPct val="0"/>
              </a:spcBef>
              <a:spcAft>
                <a:spcPct val="0"/>
              </a:spcAft>
              <a:defRPr>
                <a:solidFill>
                  <a:schemeClr val="tx1"/>
                </a:solidFill>
                <a:latin typeface="Tahoma" pitchFamily="34" charset="0"/>
              </a:defRPr>
            </a:lvl8pPr>
            <a:lvl9pPr marL="3886200" indent="-228600" algn="ctr" eaLnBrk="0" fontAlgn="base" hangingPunct="0">
              <a:spcBef>
                <a:spcPct val="0"/>
              </a:spcBef>
              <a:spcAft>
                <a:spcPct val="0"/>
              </a:spcAft>
              <a:defRPr>
                <a:solidFill>
                  <a:schemeClr val="tx1"/>
                </a:solidFill>
                <a:latin typeface="Tahoma" pitchFamily="34" charset="0"/>
              </a:defRPr>
            </a:lvl9pPr>
          </a:lstStyle>
          <a:p>
            <a:pPr eaLnBrk="1" hangingPunct="1"/>
            <a:r>
              <a:rPr lang="tr-TR" altLang="tr-TR" sz="2000" dirty="0">
                <a:solidFill>
                  <a:srgbClr val="FFC000"/>
                </a:solidFill>
              </a:rPr>
              <a:t>* Camii, İlçemiz Yenişehir kapı güneydoğusunda zeytinlik arazi içerisinde olup Vakıflar Genel Müdürlüğünün vakfiyesine aittir. * Günümüze sadece temel duvarları gelebilen Orhangazi İmaret Camiinin kitabesi İznik Arkeoloji Müzesindedir.  Bir kısmı kırık olan kitabede Orhan Gazi’nin (1324-1362) hizmetkarı Hacı Paşa’ya «</a:t>
            </a:r>
            <a:r>
              <a:rPr lang="tr-TR" altLang="tr-TR" sz="2000" dirty="0" err="1">
                <a:solidFill>
                  <a:srgbClr val="FFC000"/>
                </a:solidFill>
              </a:rPr>
              <a:t>imaret»in</a:t>
            </a:r>
            <a:r>
              <a:rPr lang="tr-TR" altLang="tr-TR" sz="2000" dirty="0">
                <a:solidFill>
                  <a:srgbClr val="FFC000"/>
                </a:solidFill>
              </a:rPr>
              <a:t> yapılmasını emrettiği yazılıdır.</a:t>
            </a:r>
          </a:p>
          <a:p>
            <a:pPr eaLnBrk="1" hangingPunct="1"/>
            <a:endParaRPr lang="tr-TR" altLang="tr-TR" dirty="0">
              <a:solidFill>
                <a:srgbClr val="FFC000"/>
              </a:solidFill>
            </a:endParaRPr>
          </a:p>
        </p:txBody>
      </p:sp>
    </p:spTree>
    <p:extLst>
      <p:ext uri="{BB962C8B-B14F-4D97-AF65-F5344CB8AC3E}">
        <p14:creationId xmlns:p14="http://schemas.microsoft.com/office/powerpoint/2010/main" xmlns="" val="398546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1204">
                                            <p:txEl>
                                              <p:pRg st="0" end="0"/>
                                            </p:txEl>
                                          </p:spTgt>
                                        </p:tgtEl>
                                        <p:attrNameLst>
                                          <p:attrName>style.visibility</p:attrName>
                                        </p:attrNameLst>
                                      </p:cBhvr>
                                      <p:to>
                                        <p:strVal val="visible"/>
                                      </p:to>
                                    </p:set>
                                    <p:animEffect transition="in" filter="fade">
                                      <p:cBhvr>
                                        <p:cTn id="7" dur="1000"/>
                                        <p:tgtEl>
                                          <p:spTgt spid="51204">
                                            <p:txEl>
                                              <p:pRg st="0" end="0"/>
                                            </p:txEl>
                                          </p:spTgt>
                                        </p:tgtEl>
                                      </p:cBhvr>
                                    </p:animEffect>
                                    <p:anim calcmode="lin" valueType="num">
                                      <p:cBhvr>
                                        <p:cTn id="8" dur="1000" fill="hold"/>
                                        <p:tgtEl>
                                          <p:spTgt spid="5120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0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706437"/>
          </a:xfrm>
        </p:spPr>
        <p:txBody>
          <a:bodyPr>
            <a:normAutofit fontScale="90000"/>
          </a:bodyPr>
          <a:lstStyle/>
          <a:p>
            <a:pPr>
              <a:defRPr/>
            </a:pPr>
            <a:r>
              <a:rPr lang="tr-TR" dirty="0" smtClean="0">
                <a:solidFill>
                  <a:srgbClr val="FF0000"/>
                </a:solidFill>
              </a:rPr>
              <a:t>ORHAN GAZİ CAMİİ KİTABESİ</a:t>
            </a:r>
            <a:endParaRPr lang="tr-TR" dirty="0">
              <a:solidFill>
                <a:srgbClr val="FF0000"/>
              </a:solidFill>
            </a:endParaRPr>
          </a:p>
        </p:txBody>
      </p:sp>
      <p:pic>
        <p:nvPicPr>
          <p:cNvPr id="48131" name="Picture 3" descr="H:\HP\HP0008.jpg"/>
          <p:cNvPicPr>
            <a:picLocks noGrp="1" noChangeAspect="1" noChangeArrowheads="1"/>
          </p:cNvPicPr>
          <p:nvPr>
            <p:ph idx="1"/>
          </p:nvPr>
        </p:nvPicPr>
        <p:blipFill>
          <a:blip r:embed="rId2" cstate="email">
            <a:extLst>
              <a:ext uri="{28A0092B-C50C-407E-A947-70E740481C1C}">
                <a14:useLocalDpi xmlns:a14="http://schemas.microsoft.com/office/drawing/2010/main" xmlns="" val="0"/>
              </a:ext>
            </a:extLst>
          </a:blip>
          <a:srcRect/>
          <a:stretch>
            <a:fillRect/>
          </a:stretch>
        </p:blipFill>
        <p:spPr>
          <a:xfrm>
            <a:off x="1476375" y="981075"/>
            <a:ext cx="6264275" cy="3455988"/>
          </a:xfrm>
          <a:noFill/>
          <a:extLst>
            <a:ext uri="{909E8E84-426E-40DD-AFC4-6F175D3DCCD1}">
              <a14:hiddenFill xmlns:a14="http://schemas.microsoft.com/office/drawing/2010/main" xmlns="">
                <a:solidFill>
                  <a:srgbClr val="FFFFFF"/>
                </a:solidFill>
              </a14:hiddenFill>
            </a:ext>
          </a:extLst>
        </p:spPr>
      </p:pic>
      <p:pic>
        <p:nvPicPr>
          <p:cNvPr id="2052" name="Picture 4" descr="H:\HP\HP0006.jpg"/>
          <p:cNvPicPr>
            <a:picLocks noChangeAspect="1" noChangeArrowheads="1"/>
          </p:cNvPicPr>
          <p:nvPr/>
        </p:nvPicPr>
        <p:blipFill rotWithShape="1">
          <a:blip r:embed="rId3" cstate="email">
            <a:duotone>
              <a:prstClr val="black"/>
              <a:schemeClr val="accent6">
                <a:tint val="45000"/>
                <a:satMod val="400000"/>
              </a:schemeClr>
            </a:duotone>
            <a:extLst>
              <a:ext uri="{28A0092B-C50C-407E-A947-70E740481C1C}">
                <a14:useLocalDpi xmlns:a14="http://schemas.microsoft.com/office/drawing/2010/main" xmlns="" val="0"/>
              </a:ext>
            </a:extLst>
          </a:blip>
          <a:srcRect/>
          <a:stretch/>
        </p:blipFill>
        <p:spPr bwMode="auto">
          <a:xfrm>
            <a:off x="251520" y="4797152"/>
            <a:ext cx="4608512" cy="1436131"/>
          </a:xfrm>
          <a:prstGeom prst="rect">
            <a:avLst/>
          </a:prstGeom>
          <a:noFill/>
          <a:extLst>
            <a:ext uri="{909E8E84-426E-40DD-AFC4-6F175D3DCCD1}">
              <a14:hiddenFill xmlns:a14="http://schemas.microsoft.com/office/drawing/2010/main" xmlns="">
                <a:solidFill>
                  <a:srgbClr val="FFFFFF"/>
                </a:solidFill>
              </a14:hiddenFill>
            </a:ext>
          </a:extLst>
        </p:spPr>
      </p:pic>
      <p:pic>
        <p:nvPicPr>
          <p:cNvPr id="2053" name="Picture 5" descr="H:\HP\HP00015.jpg"/>
          <p:cNvPicPr>
            <a:picLocks noChangeAspect="1" noChangeArrowheads="1"/>
          </p:cNvPicPr>
          <p:nvPr/>
        </p:nvPicPr>
        <p:blipFill>
          <a:blip r:embed="rId4" cstate="email">
            <a:duotone>
              <a:prstClr val="black"/>
              <a:schemeClr val="accent6">
                <a:tint val="45000"/>
                <a:satMod val="400000"/>
              </a:schemeClr>
            </a:duotone>
            <a:extLst>
              <a:ext uri="{28A0092B-C50C-407E-A947-70E740481C1C}">
                <a14:useLocalDpi xmlns:a14="http://schemas.microsoft.com/office/drawing/2010/main" xmlns="" val="0"/>
              </a:ext>
            </a:extLst>
          </a:blip>
          <a:srcRect/>
          <a:stretch>
            <a:fillRect/>
          </a:stretch>
        </p:blipFill>
        <p:spPr bwMode="auto">
          <a:xfrm>
            <a:off x="4876637" y="4797152"/>
            <a:ext cx="4000312" cy="143613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24664530"/>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4501" y="260648"/>
            <a:ext cx="8229600" cy="1143000"/>
          </a:xfrm>
        </p:spPr>
        <p:txBody>
          <a:bodyPr>
            <a:normAutofit fontScale="90000"/>
          </a:bodyPr>
          <a:lstStyle/>
          <a:p>
            <a:pPr>
              <a:defRPr/>
            </a:pPr>
            <a:r>
              <a:rPr lang="tr-TR" dirty="0" smtClean="0">
                <a:solidFill>
                  <a:srgbClr val="FF0000"/>
                </a:solidFill>
                <a:latin typeface="Times New Roman" panose="02020603050405020304" pitchFamily="18" charset="0"/>
                <a:cs typeface="Times New Roman" panose="02020603050405020304" pitchFamily="18" charset="0"/>
              </a:rPr>
              <a:t>ÇANDARLI HAYRETTİN PAŞA TÜRBESİ</a:t>
            </a:r>
            <a:endParaRPr lang="tr-TR" dirty="0">
              <a:solidFill>
                <a:srgbClr val="FF0000"/>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4211638" y="908719"/>
            <a:ext cx="4043362" cy="5557317"/>
          </a:xfrm>
        </p:spPr>
        <p:txBody>
          <a:bodyPr>
            <a:normAutofit fontScale="92500"/>
          </a:bodyPr>
          <a:lstStyle/>
          <a:p>
            <a:pPr>
              <a:defRPr/>
            </a:pPr>
            <a:r>
              <a:rPr lang="tr-TR" sz="2200" dirty="0">
                <a:solidFill>
                  <a:srgbClr val="FFC000"/>
                </a:solidFill>
              </a:rPr>
              <a:t> İki kubbeli mekandan oluşan türbenin doğu mekanında iki mermer lahit yer alır; kuzeyde Çandarlı Hayrettin Paşa’ya, güneydeki oğlu Ali Paşa’ya aittir. Hayrettin Paşa’nın lahdinin ayak taşı iç ve dış yüzündeki kitabelerde Paşanın 1387 yılında Serez’de vefat ettiği yazılıdır. </a:t>
            </a:r>
            <a:r>
              <a:rPr lang="tr-TR" sz="2200" dirty="0" smtClean="0">
                <a:solidFill>
                  <a:srgbClr val="FFC000"/>
                </a:solidFill>
              </a:rPr>
              <a:t>Batı </a:t>
            </a:r>
            <a:r>
              <a:rPr lang="tr-TR" sz="2200" dirty="0">
                <a:solidFill>
                  <a:srgbClr val="FFC000"/>
                </a:solidFill>
              </a:rPr>
              <a:t>mekanda </a:t>
            </a:r>
            <a:r>
              <a:rPr lang="tr-TR" sz="2200" dirty="0" err="1">
                <a:solidFill>
                  <a:srgbClr val="FFC000"/>
                </a:solidFill>
              </a:rPr>
              <a:t>onbeş</a:t>
            </a:r>
            <a:r>
              <a:rPr lang="tr-TR" sz="2200" dirty="0">
                <a:solidFill>
                  <a:srgbClr val="FFC000"/>
                </a:solidFill>
              </a:rPr>
              <a:t> kitabesiz mezar vardır</a:t>
            </a:r>
            <a:r>
              <a:rPr lang="tr-TR" sz="2200" dirty="0" smtClean="0">
                <a:solidFill>
                  <a:srgbClr val="FFC000"/>
                </a:solidFill>
              </a:rPr>
              <a:t>.</a:t>
            </a:r>
          </a:p>
          <a:p>
            <a:pPr>
              <a:defRPr/>
            </a:pPr>
            <a:r>
              <a:rPr lang="tr-TR" sz="2200" dirty="0" smtClean="0">
                <a:solidFill>
                  <a:srgbClr val="FFC000"/>
                </a:solidFill>
              </a:rPr>
              <a:t> </a:t>
            </a:r>
            <a:r>
              <a:rPr lang="tr-TR" sz="2200" dirty="0">
                <a:solidFill>
                  <a:srgbClr val="FFC000"/>
                </a:solidFill>
              </a:rPr>
              <a:t>Farklı büyüklüklerde, iki mekandan oluşan yapı, dıştan doğu-batı doğrultusunda dikdörtgen planlıdır. Batı mekan kare planlı olup, üçgen kuşakla geçilen kubbe ile örtülüdür</a:t>
            </a:r>
            <a:r>
              <a:rPr lang="tr-TR" sz="1600" dirty="0">
                <a:solidFill>
                  <a:srgbClr val="FFC000"/>
                </a:solidFill>
              </a:rPr>
              <a:t>.</a:t>
            </a:r>
          </a:p>
        </p:txBody>
      </p:sp>
      <p:pic>
        <p:nvPicPr>
          <p:cNvPr id="4" name="Resim 3"/>
          <p:cNvPicPr>
            <a:picLocks noChangeAspect="1"/>
          </p:cNvPicPr>
          <p:nvPr/>
        </p:nvPicPr>
        <p:blipFill>
          <a:blip r:embed="rId2" cstate="email"/>
          <a:stretch>
            <a:fillRect/>
          </a:stretch>
        </p:blipFill>
        <p:spPr>
          <a:xfrm>
            <a:off x="611560" y="1844824"/>
            <a:ext cx="3068638" cy="4621213"/>
          </a:xfrm>
          <a:prstGeom prst="rect">
            <a:avLst/>
          </a:prstGeom>
          <a:effectLst>
            <a:outerShdw blurRad="215900" dist="50800" dir="9360000" sx="102000" sy="102000" algn="ctr" rotWithShape="0">
              <a:srgbClr val="000000">
                <a:alpha val="80000"/>
              </a:srgbClr>
            </a:outerShdw>
          </a:effectLst>
        </p:spPr>
      </p:pic>
    </p:spTree>
    <p:extLst>
      <p:ext uri="{BB962C8B-B14F-4D97-AF65-F5344CB8AC3E}">
        <p14:creationId xmlns:p14="http://schemas.microsoft.com/office/powerpoint/2010/main" xmlns="" val="1822598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defRPr/>
            </a:pPr>
            <a:endParaRPr lang="tr-TR"/>
          </a:p>
        </p:txBody>
      </p:sp>
      <p:pic>
        <p:nvPicPr>
          <p:cNvPr id="50179" name="Picture 2" descr="E:\HASAN\MÜZE FOTO\kaymakam\Yeni klasör (2)\8.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479425" y="1341438"/>
            <a:ext cx="8186738" cy="5343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Başlık 3"/>
          <p:cNvSpPr txBox="1">
            <a:spLocks noGrp="1"/>
          </p:cNvSpPr>
          <p:nvPr>
            <p:ph type="title"/>
          </p:nvPr>
        </p:nvSpPr>
        <p:spPr>
          <a:xfrm>
            <a:off x="468313" y="17463"/>
            <a:ext cx="8229600" cy="1323975"/>
          </a:xfrm>
        </p:spPr>
        <p:txBody>
          <a:bodyPr rtlCol="0">
            <a:spAutoFit/>
          </a:bodyPr>
          <a:lstStyle/>
          <a:p>
            <a:pPr>
              <a:defRPr/>
            </a:pPr>
            <a:r>
              <a:rPr lang="tr-TR" sz="4000" dirty="0" smtClean="0">
                <a:solidFill>
                  <a:srgbClr val="FF0000"/>
                </a:solidFill>
              </a:rPr>
              <a:t>ÇANDARLI HAYRETTİN TÜRBESİ ESKİ HALİ</a:t>
            </a:r>
            <a:endParaRPr lang="tr-TR" sz="4000" dirty="0">
              <a:solidFill>
                <a:srgbClr val="FF0000"/>
              </a:solidFill>
            </a:endParaRPr>
          </a:p>
        </p:txBody>
      </p:sp>
    </p:spTree>
    <p:extLst>
      <p:ext uri="{BB962C8B-B14F-4D97-AF65-F5344CB8AC3E}">
        <p14:creationId xmlns:p14="http://schemas.microsoft.com/office/powerpoint/2010/main" xmlns="" val="2656389155"/>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txBox="1">
            <a:spLocks noGrp="1"/>
          </p:cNvSpPr>
          <p:nvPr>
            <p:ph type="title"/>
          </p:nvPr>
        </p:nvSpPr>
        <p:spPr>
          <a:xfrm>
            <a:off x="467544" y="-546"/>
            <a:ext cx="8229600" cy="1323975"/>
          </a:xfrm>
        </p:spPr>
        <p:txBody>
          <a:bodyPr rtlCol="0">
            <a:spAutoFit/>
          </a:bodyPr>
          <a:lstStyle/>
          <a:p>
            <a:pPr>
              <a:defRPr/>
            </a:pPr>
            <a:r>
              <a:rPr lang="tr-TR" sz="4000" dirty="0" smtClean="0">
                <a:solidFill>
                  <a:srgbClr val="FF0000"/>
                </a:solidFill>
              </a:rPr>
              <a:t>ÇANDARLI HAYRETTİN TÜRBESİ ŞİMDİKİ HALİ</a:t>
            </a:r>
            <a:endParaRPr lang="tr-TR" sz="4000" dirty="0">
              <a:solidFill>
                <a:srgbClr val="FF0000"/>
              </a:solidFill>
            </a:endParaRPr>
          </a:p>
        </p:txBody>
      </p:sp>
      <p:pic>
        <p:nvPicPr>
          <p:cNvPr id="51203" name="Picture 2" descr="C:\Users\admin\Desktop\27.10.2014 çekilen fotolar\çandarlı hayrettin\DSC_0032.JPG"/>
          <p:cNvPicPr>
            <a:picLocks noGrp="1" noChangeAspect="1" noChangeArrowheads="1"/>
          </p:cNvPicPr>
          <p:nvPr>
            <p:ph idx="1"/>
          </p:nvPr>
        </p:nvPicPr>
        <p:blipFill>
          <a:blip r:embed="rId2" cstate="email">
            <a:extLst>
              <a:ext uri="{28A0092B-C50C-407E-A947-70E740481C1C}">
                <a14:useLocalDpi xmlns:a14="http://schemas.microsoft.com/office/drawing/2010/main" xmlns="" val="0"/>
              </a:ext>
            </a:extLst>
          </a:blip>
          <a:srcRect/>
          <a:stretch>
            <a:fillRect/>
          </a:stretch>
        </p:blipFill>
        <p:spPr>
          <a:xfrm>
            <a:off x="179512" y="1229196"/>
            <a:ext cx="8712968" cy="5584180"/>
          </a:xfr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64932527"/>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03200" y="404664"/>
            <a:ext cx="8229600" cy="864096"/>
          </a:xfrm>
        </p:spPr>
        <p:txBody>
          <a:bodyPr>
            <a:normAutofit fontScale="90000"/>
          </a:bodyPr>
          <a:lstStyle/>
          <a:p>
            <a:pPr>
              <a:defRPr/>
            </a:pPr>
            <a:r>
              <a:rPr lang="tr-TR" dirty="0">
                <a:solidFill>
                  <a:srgbClr val="FF0000"/>
                </a:solidFill>
                <a:latin typeface="Times New Roman" panose="02020603050405020304" pitchFamily="18" charset="0"/>
                <a:cs typeface="Times New Roman" panose="02020603050405020304" pitchFamily="18" charset="0"/>
              </a:rPr>
              <a:t>BAZİLİKA</a:t>
            </a:r>
            <a:br>
              <a:rPr lang="tr-TR" dirty="0">
                <a:solidFill>
                  <a:srgbClr val="FF0000"/>
                </a:solidFill>
                <a:latin typeface="Times New Roman" panose="02020603050405020304" pitchFamily="18" charset="0"/>
                <a:cs typeface="Times New Roman" panose="02020603050405020304" pitchFamily="18" charset="0"/>
              </a:rPr>
            </a:br>
            <a:endParaRPr lang="tr-TR" dirty="0">
              <a:solidFill>
                <a:srgbClr val="FF0000"/>
              </a:solidFill>
            </a:endParaRPr>
          </a:p>
        </p:txBody>
      </p:sp>
      <p:sp>
        <p:nvSpPr>
          <p:cNvPr id="4" name="İçerik Yer Tutucusu 2"/>
          <p:cNvSpPr>
            <a:spLocks noGrp="1"/>
          </p:cNvSpPr>
          <p:nvPr>
            <p:ph idx="1"/>
          </p:nvPr>
        </p:nvSpPr>
        <p:spPr>
          <a:xfrm>
            <a:off x="4355976" y="602531"/>
            <a:ext cx="4475162" cy="6192688"/>
          </a:xfrm>
        </p:spPr>
        <p:txBody>
          <a:bodyPr>
            <a:normAutofit fontScale="85000" lnSpcReduction="20000"/>
          </a:bodyPr>
          <a:lstStyle/>
          <a:p>
            <a:pPr>
              <a:defRPr/>
            </a:pPr>
            <a:r>
              <a:rPr lang="tr-TR" dirty="0" smtClean="0">
                <a:solidFill>
                  <a:srgbClr val="FFC000"/>
                </a:solidFill>
              </a:rPr>
              <a:t>UNESCO </a:t>
            </a:r>
            <a:r>
              <a:rPr lang="tr-TR" dirty="0">
                <a:solidFill>
                  <a:srgbClr val="FFC000"/>
                </a:solidFill>
              </a:rPr>
              <a:t>Dünya Kültür Mirası Listesi kapsamına alınması amacıyla çekilen hava fotoğraflarının incelenmesi sonucu İznik Gölü kıyısında yaklaşık 20 m açıkta, 2 m derinlikte </a:t>
            </a:r>
            <a:r>
              <a:rPr lang="tr-TR" dirty="0" err="1">
                <a:solidFill>
                  <a:srgbClr val="FFC000"/>
                </a:solidFill>
              </a:rPr>
              <a:t>bazilikal</a:t>
            </a:r>
            <a:r>
              <a:rPr lang="tr-TR" dirty="0">
                <a:solidFill>
                  <a:srgbClr val="FFC000"/>
                </a:solidFill>
              </a:rPr>
              <a:t> formda kilise kalıntılarının varlığı anlaşılmıştır. Yapılan incelemelerde 29x17.5 m ölçülerinde olduğu anlaşılan kilise 3 </a:t>
            </a:r>
            <a:r>
              <a:rPr lang="tr-TR" dirty="0" err="1">
                <a:solidFill>
                  <a:srgbClr val="FFC000"/>
                </a:solidFill>
              </a:rPr>
              <a:t>nefli</a:t>
            </a:r>
            <a:r>
              <a:rPr lang="tr-TR" dirty="0">
                <a:solidFill>
                  <a:srgbClr val="FFC000"/>
                </a:solidFill>
              </a:rPr>
              <a:t> olup giriş kısmında </a:t>
            </a:r>
            <a:r>
              <a:rPr lang="tr-TR" dirty="0" err="1">
                <a:solidFill>
                  <a:srgbClr val="FFC000"/>
                </a:solidFill>
              </a:rPr>
              <a:t>atrium</a:t>
            </a:r>
            <a:r>
              <a:rPr lang="tr-TR" dirty="0">
                <a:solidFill>
                  <a:srgbClr val="FFC000"/>
                </a:solidFill>
              </a:rPr>
              <a:t> ve </a:t>
            </a:r>
            <a:r>
              <a:rPr lang="tr-TR" dirty="0" err="1">
                <a:solidFill>
                  <a:srgbClr val="FFC000"/>
                </a:solidFill>
              </a:rPr>
              <a:t>nartex</a:t>
            </a:r>
            <a:r>
              <a:rPr lang="tr-TR" dirty="0">
                <a:solidFill>
                  <a:srgbClr val="FFC000"/>
                </a:solidFill>
              </a:rPr>
              <a:t> bulunmaktadır. Apsisin sağında ve solunda </a:t>
            </a:r>
            <a:r>
              <a:rPr lang="tr-TR" dirty="0" err="1">
                <a:solidFill>
                  <a:srgbClr val="FFC000"/>
                </a:solidFill>
              </a:rPr>
              <a:t>diakonion</a:t>
            </a:r>
            <a:r>
              <a:rPr lang="tr-TR" dirty="0">
                <a:solidFill>
                  <a:srgbClr val="FFC000"/>
                </a:solidFill>
              </a:rPr>
              <a:t> ve </a:t>
            </a:r>
            <a:r>
              <a:rPr lang="tr-TR" dirty="0" err="1">
                <a:solidFill>
                  <a:srgbClr val="FFC000"/>
                </a:solidFill>
              </a:rPr>
              <a:t>prothesis</a:t>
            </a:r>
            <a:r>
              <a:rPr lang="tr-TR" dirty="0">
                <a:solidFill>
                  <a:srgbClr val="FFC000"/>
                </a:solidFill>
              </a:rPr>
              <a:t> hücreleri bulunmaktadır. Kilise alanı, mimari hattın çok net izlenemediği bir </a:t>
            </a:r>
            <a:r>
              <a:rPr lang="tr-TR" dirty="0" err="1">
                <a:solidFill>
                  <a:srgbClr val="FFC000"/>
                </a:solidFill>
              </a:rPr>
              <a:t>temenos</a:t>
            </a:r>
            <a:r>
              <a:rPr lang="tr-TR" dirty="0">
                <a:solidFill>
                  <a:srgbClr val="FFC000"/>
                </a:solidFill>
              </a:rPr>
              <a:t> duvarı ile çevrilidir. Mevcut kilise ve kiliseyle </a:t>
            </a:r>
            <a:r>
              <a:rPr lang="tr-TR" dirty="0" err="1">
                <a:solidFill>
                  <a:srgbClr val="FFC000"/>
                </a:solidFill>
              </a:rPr>
              <a:t>alkalı</a:t>
            </a:r>
            <a:r>
              <a:rPr lang="tr-TR" dirty="0">
                <a:solidFill>
                  <a:srgbClr val="FFC000"/>
                </a:solidFill>
              </a:rPr>
              <a:t> duvar temel seviyesinde yıkıntı halindedir. Derinlik kimi yerde 40 cm kimi yerde ise 2 m’yi bulmaktadır.</a:t>
            </a:r>
          </a:p>
        </p:txBody>
      </p:sp>
      <p:pic>
        <p:nvPicPr>
          <p:cNvPr id="6" name="Resim 5"/>
          <p:cNvPicPr>
            <a:picLocks noChangeAspect="1"/>
          </p:cNvPicPr>
          <p:nvPr/>
        </p:nvPicPr>
        <p:blipFill>
          <a:blip r:embed="rId2" cstate="email"/>
          <a:stretch>
            <a:fillRect/>
          </a:stretch>
        </p:blipFill>
        <p:spPr>
          <a:xfrm>
            <a:off x="203200" y="1700213"/>
            <a:ext cx="3967163" cy="3997325"/>
          </a:xfrm>
          <a:prstGeom prst="rect">
            <a:avLst/>
          </a:prstGeom>
          <a:effectLst>
            <a:outerShdw blurRad="215900" dist="50800" dir="9360000" sx="102000" sy="102000" algn="ctr" rotWithShape="0">
              <a:srgbClr val="000000">
                <a:alpha val="80000"/>
              </a:srgbClr>
            </a:outerShdw>
          </a:effectLst>
        </p:spPr>
      </p:pic>
    </p:spTree>
    <p:extLst>
      <p:ext uri="{BB962C8B-B14F-4D97-AF65-F5344CB8AC3E}">
        <p14:creationId xmlns:p14="http://schemas.microsoft.com/office/powerpoint/2010/main" xmlns="" val="395073845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0"/>
            <a:ext cx="8229600" cy="1143000"/>
          </a:xfrm>
        </p:spPr>
        <p:txBody>
          <a:bodyPr/>
          <a:lstStyle/>
          <a:p>
            <a:pPr>
              <a:defRPr/>
            </a:pPr>
            <a:r>
              <a:rPr lang="tr-TR" dirty="0" smtClean="0">
                <a:solidFill>
                  <a:srgbClr val="FF0000"/>
                </a:solidFill>
                <a:latin typeface="Times New Roman" panose="02020603050405020304" pitchFamily="18" charset="0"/>
                <a:cs typeface="Times New Roman" panose="02020603050405020304" pitchFamily="18" charset="0"/>
              </a:rPr>
              <a:t>MOZAİK</a:t>
            </a:r>
            <a:endParaRPr lang="tr-TR" dirty="0">
              <a:solidFill>
                <a:srgbClr val="FF0000"/>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4140200" y="908720"/>
            <a:ext cx="4546600" cy="5598592"/>
          </a:xfrm>
        </p:spPr>
        <p:txBody>
          <a:bodyPr>
            <a:normAutofit lnSpcReduction="10000"/>
          </a:bodyPr>
          <a:lstStyle/>
          <a:p>
            <a:pPr>
              <a:defRPr/>
            </a:pPr>
            <a:r>
              <a:rPr lang="tr-TR" dirty="0" smtClean="0">
                <a:solidFill>
                  <a:srgbClr val="FFC000"/>
                </a:solidFill>
              </a:rPr>
              <a:t>Beyler </a:t>
            </a:r>
            <a:r>
              <a:rPr lang="tr-TR" dirty="0">
                <a:solidFill>
                  <a:srgbClr val="FFC000"/>
                </a:solidFill>
              </a:rPr>
              <a:t>Mahallesi, Afyon Sultan Sokakta  Belediyenin kanalizasyon çalışmasında </a:t>
            </a:r>
            <a:r>
              <a:rPr lang="tr-TR" dirty="0" smtClean="0">
                <a:solidFill>
                  <a:srgbClr val="FFC000"/>
                </a:solidFill>
              </a:rPr>
              <a:t>rastlanmış olan Mozaiğin </a:t>
            </a:r>
            <a:r>
              <a:rPr lang="tr-TR" dirty="0">
                <a:solidFill>
                  <a:srgbClr val="FFC000"/>
                </a:solidFill>
              </a:rPr>
              <a:t>renkli </a:t>
            </a:r>
            <a:r>
              <a:rPr lang="tr-TR" dirty="0" err="1">
                <a:solidFill>
                  <a:srgbClr val="FFC000"/>
                </a:solidFill>
              </a:rPr>
              <a:t>tesserelardan</a:t>
            </a:r>
            <a:r>
              <a:rPr lang="tr-TR" dirty="0">
                <a:solidFill>
                  <a:srgbClr val="FFC000"/>
                </a:solidFill>
              </a:rPr>
              <a:t> </a:t>
            </a:r>
            <a:r>
              <a:rPr lang="tr-TR" dirty="0" smtClean="0">
                <a:solidFill>
                  <a:srgbClr val="FFC000"/>
                </a:solidFill>
              </a:rPr>
              <a:t>oluşan ve </a:t>
            </a:r>
            <a:r>
              <a:rPr lang="tr-TR" dirty="0">
                <a:solidFill>
                  <a:srgbClr val="FFC000"/>
                </a:solidFill>
              </a:rPr>
              <a:t>bir </a:t>
            </a:r>
            <a:r>
              <a:rPr lang="tr-TR" dirty="0" smtClean="0">
                <a:solidFill>
                  <a:srgbClr val="FFC000"/>
                </a:solidFill>
              </a:rPr>
              <a:t>erkek portresinin  betimlendiği Roma </a:t>
            </a:r>
            <a:r>
              <a:rPr lang="tr-TR" dirty="0">
                <a:solidFill>
                  <a:srgbClr val="FFC000"/>
                </a:solidFill>
              </a:rPr>
              <a:t>Dönemine ait taban mozaiği olduğu tespit </a:t>
            </a:r>
            <a:r>
              <a:rPr lang="tr-TR" dirty="0" smtClean="0">
                <a:solidFill>
                  <a:srgbClr val="FFC000"/>
                </a:solidFill>
              </a:rPr>
              <a:t>edilmiştir.</a:t>
            </a:r>
          </a:p>
          <a:p>
            <a:pPr>
              <a:defRPr/>
            </a:pPr>
            <a:endParaRPr lang="tr-TR" dirty="0">
              <a:solidFill>
                <a:srgbClr val="FFC000"/>
              </a:solidFill>
            </a:endParaRPr>
          </a:p>
          <a:p>
            <a:pPr>
              <a:defRPr/>
            </a:pPr>
            <a:r>
              <a:rPr lang="tr-TR" dirty="0" smtClean="0">
                <a:solidFill>
                  <a:srgbClr val="FFC000"/>
                </a:solidFill>
              </a:rPr>
              <a:t>Ortaya </a:t>
            </a:r>
            <a:r>
              <a:rPr lang="tr-TR" dirty="0">
                <a:solidFill>
                  <a:srgbClr val="FFC000"/>
                </a:solidFill>
              </a:rPr>
              <a:t>çıkan mozaiğin bir yapı kompleksine ait taban döşemesine ait olabileceği </a:t>
            </a:r>
            <a:r>
              <a:rPr lang="tr-TR" dirty="0" smtClean="0">
                <a:solidFill>
                  <a:srgbClr val="FFC000"/>
                </a:solidFill>
              </a:rPr>
              <a:t>düşünülmektedir. </a:t>
            </a:r>
            <a:endParaRPr lang="tr-TR" dirty="0">
              <a:solidFill>
                <a:srgbClr val="FFC000"/>
              </a:solidFill>
            </a:endParaRPr>
          </a:p>
        </p:txBody>
      </p:sp>
      <p:pic>
        <p:nvPicPr>
          <p:cNvPr id="4" name="Resim 3"/>
          <p:cNvPicPr>
            <a:picLocks noChangeAspect="1"/>
          </p:cNvPicPr>
          <p:nvPr/>
        </p:nvPicPr>
        <p:blipFill>
          <a:blip r:embed="rId2" cstate="email"/>
          <a:stretch>
            <a:fillRect/>
          </a:stretch>
        </p:blipFill>
        <p:spPr>
          <a:xfrm>
            <a:off x="109049" y="1196752"/>
            <a:ext cx="3742871" cy="5310560"/>
          </a:xfrm>
          <a:prstGeom prst="rect">
            <a:avLst/>
          </a:prstGeom>
          <a:effectLst>
            <a:outerShdw blurRad="215900" dist="50800" dir="9360000" sx="102000" sy="102000" algn="ctr" rotWithShape="0">
              <a:srgbClr val="000000">
                <a:alpha val="80000"/>
              </a:srgbClr>
            </a:outerShdw>
          </a:effectLst>
        </p:spPr>
      </p:pic>
    </p:spTree>
    <p:extLst>
      <p:ext uri="{BB962C8B-B14F-4D97-AF65-F5344CB8AC3E}">
        <p14:creationId xmlns:p14="http://schemas.microsoft.com/office/powerpoint/2010/main" xmlns="" val="117819182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anim calcmode="lin" valueType="num">
                                      <p:cBhvr>
                                        <p:cTn id="8" dur="1250" fill="hold"/>
                                        <p:tgtEl>
                                          <p:spTgt spid="4"/>
                                        </p:tgtEl>
                                        <p:attrNameLst>
                                          <p:attrName>ppt_x</p:attrName>
                                        </p:attrNameLst>
                                      </p:cBhvr>
                                      <p:tavLst>
                                        <p:tav tm="0">
                                          <p:val>
                                            <p:strVal val="#ppt_x"/>
                                          </p:val>
                                        </p:tav>
                                        <p:tav tm="100000">
                                          <p:val>
                                            <p:strVal val="#ppt_x"/>
                                          </p:val>
                                        </p:tav>
                                      </p:tavLst>
                                    </p:anim>
                                    <p:anim calcmode="lin" valueType="num">
                                      <p:cBhvr>
                                        <p:cTn id="9" dur="1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620688"/>
            <a:ext cx="8712968" cy="5832648"/>
          </a:xfrm>
        </p:spPr>
        <p:txBody>
          <a:bodyPr>
            <a:normAutofit/>
          </a:bodyPr>
          <a:lstStyle/>
          <a:p>
            <a:r>
              <a:rPr lang="tr-TR" dirty="0" smtClean="0">
                <a:solidFill>
                  <a:srgbClr val="FF0000"/>
                </a:solidFill>
              </a:rPr>
              <a:t>TURİZM: </a:t>
            </a:r>
            <a:r>
              <a:rPr lang="tr-TR" dirty="0">
                <a:solidFill>
                  <a:srgbClr val="FFC000"/>
                </a:solidFill>
              </a:rPr>
              <a:t>Fransızca </a:t>
            </a:r>
            <a:r>
              <a:rPr lang="tr-TR" dirty="0" err="1">
                <a:solidFill>
                  <a:srgbClr val="FFC000"/>
                </a:solidFill>
              </a:rPr>
              <a:t>tourisme</a:t>
            </a:r>
            <a:r>
              <a:rPr lang="tr-TR" dirty="0">
                <a:solidFill>
                  <a:srgbClr val="FFC000"/>
                </a:solidFill>
              </a:rPr>
              <a:t> 1. Dinlenme, eğlenme, görme, tanıma vb. amaçlarla yapılan gezi. 2. Bir ülkeye veya bir bölgeye turist çekmek için alınan ekonomik, kültürel, teknik önlemlerin, yapılan çalışmaların </a:t>
            </a:r>
            <a:r>
              <a:rPr lang="tr-TR" dirty="0" smtClean="0">
                <a:solidFill>
                  <a:srgbClr val="FFC000"/>
                </a:solidFill>
              </a:rPr>
              <a:t>tümüne denir.</a:t>
            </a:r>
            <a:r>
              <a:rPr lang="tr-TR" dirty="0">
                <a:solidFill>
                  <a:srgbClr val="FFC000"/>
                </a:solidFill>
              </a:rPr>
              <a:t> </a:t>
            </a:r>
            <a:endParaRPr lang="tr-TR" dirty="0" smtClean="0">
              <a:solidFill>
                <a:srgbClr val="FFC000"/>
              </a:solidFill>
            </a:endParaRPr>
          </a:p>
          <a:p>
            <a:r>
              <a:rPr lang="tr-TR" dirty="0" smtClean="0">
                <a:solidFill>
                  <a:srgbClr val="FFC000"/>
                </a:solidFill>
              </a:rPr>
              <a:t>Yerli </a:t>
            </a:r>
            <a:r>
              <a:rPr lang="tr-TR" dirty="0">
                <a:solidFill>
                  <a:srgbClr val="FFC000"/>
                </a:solidFill>
              </a:rPr>
              <a:t>veya yabancı tüketicilerin bir ülke veya bölgeyi ziyareti sırasında duyacağı ihtiyaçları tatmin edecek hizmetlerin bütünü</a:t>
            </a:r>
            <a:r>
              <a:rPr lang="tr-TR" dirty="0" smtClean="0">
                <a:solidFill>
                  <a:srgbClr val="FFC000"/>
                </a:solidFill>
              </a:rPr>
              <a:t>.</a:t>
            </a:r>
          </a:p>
          <a:p>
            <a:r>
              <a:rPr lang="tr-TR" dirty="0" smtClean="0">
                <a:solidFill>
                  <a:srgbClr val="FF0000"/>
                </a:solidFill>
              </a:rPr>
              <a:t>TURİST: </a:t>
            </a:r>
            <a:r>
              <a:rPr lang="tr-TR" dirty="0" smtClean="0">
                <a:solidFill>
                  <a:srgbClr val="FFC000"/>
                </a:solidFill>
              </a:rPr>
              <a:t>bir </a:t>
            </a:r>
            <a:r>
              <a:rPr lang="tr-TR" dirty="0">
                <a:solidFill>
                  <a:srgbClr val="FFC000"/>
                </a:solidFill>
              </a:rPr>
              <a:t>ülkeyi ya da bölgeyi gezmek, görmek, eğlenmek, spor yapmak, kültürel ve sosyal ihtiyaçlarını karşılamak üzere, ikamet ettiği yerden en az 24 saat ayrı kalan ve gittiği yerde maddi harcamalar yapan kişilere denir.</a:t>
            </a:r>
          </a:p>
        </p:txBody>
      </p:sp>
    </p:spTree>
    <p:extLst>
      <p:ext uri="{BB962C8B-B14F-4D97-AF65-F5344CB8AC3E}">
        <p14:creationId xmlns:p14="http://schemas.microsoft.com/office/powerpoint/2010/main" xmlns="" val="4016332712"/>
      </p:ext>
    </p:extLst>
  </p:cSld>
  <p:clrMapOvr>
    <a:masterClrMapping/>
  </p:clrMapOvr>
  <p:transition>
    <p:wheel spokes="8"/>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C:\Users\admin\Desktop\27.10.2014 çekilen fotolar\imaret\DSC_0065.JPG"/>
          <p:cNvPicPr>
            <a:picLocks noGrp="1" noChangeAspect="1" noChangeArrowheads="1"/>
          </p:cNvPicPr>
          <p:nvPr>
            <p:ph idx="1"/>
          </p:nvPr>
        </p:nvPicPr>
        <p:blipFill>
          <a:blip r:embed="rId2" cstate="email">
            <a:extLst>
              <a:ext uri="{28A0092B-C50C-407E-A947-70E740481C1C}">
                <a14:useLocalDpi xmlns:a14="http://schemas.microsoft.com/office/drawing/2010/main" xmlns="" val="0"/>
              </a:ext>
            </a:extLst>
          </a:blip>
          <a:srcRect/>
          <a:stretch>
            <a:fillRect/>
          </a:stretch>
        </p:blipFill>
        <p:spPr>
          <a:xfrm>
            <a:off x="-30163" y="-20638"/>
            <a:ext cx="9129713" cy="6858001"/>
          </a:xfrm>
          <a:noFill/>
          <a:extLst>
            <a:ext uri="{909E8E84-426E-40DD-AFC4-6F175D3DCCD1}">
              <a14:hiddenFill xmlns:a14="http://schemas.microsoft.com/office/drawing/2010/main" xmlns="">
                <a:solidFill>
                  <a:srgbClr val="FFFFFF"/>
                </a:solidFill>
              </a14:hiddenFill>
            </a:ext>
          </a:extLst>
        </p:spPr>
      </p:pic>
      <p:sp>
        <p:nvSpPr>
          <p:cNvPr id="54275" name="WordArt 6"/>
          <p:cNvSpPr>
            <a:spLocks noChangeArrowheads="1" noChangeShapeType="1" noTextEdit="1"/>
          </p:cNvSpPr>
          <p:nvPr/>
        </p:nvSpPr>
        <p:spPr bwMode="auto">
          <a:xfrm>
            <a:off x="1042988" y="5157788"/>
            <a:ext cx="7777162" cy="1700212"/>
          </a:xfrm>
          <a:prstGeom prst="rect">
            <a:avLst/>
          </a:prstGeom>
        </p:spPr>
        <p:txBody>
          <a:bodyPr wrap="none" fromWordArt="1">
            <a:prstTxWarp prst="textFadeUp">
              <a:avLst>
                <a:gd name="adj" fmla="val 9991"/>
              </a:avLst>
            </a:prstTxWarp>
          </a:bodyPr>
          <a:lstStyle/>
          <a:p>
            <a:r>
              <a:rPr lang="tr-TR" sz="3600" kern="10">
                <a:ln w="12700">
                  <a:solidFill>
                    <a:srgbClr val="B2B2B2"/>
                  </a:solidFill>
                  <a:round/>
                  <a:headEnd/>
                  <a:tailEnd/>
                </a:ln>
                <a:solidFill>
                  <a:srgbClr val="FF847F"/>
                </a:solidFill>
                <a:effectLst>
                  <a:outerShdw dist="35921" dir="2700000" sy="50000" rotWithShape="0">
                    <a:srgbClr val="875B0D">
                      <a:alpha val="70000"/>
                    </a:srgbClr>
                  </a:outerShdw>
                </a:effectLst>
                <a:latin typeface="Arial Black"/>
              </a:rPr>
              <a:t>İZNİK MÜZESİ</a:t>
            </a:r>
          </a:p>
        </p:txBody>
      </p:sp>
    </p:spTree>
    <p:extLst>
      <p:ext uri="{BB962C8B-B14F-4D97-AF65-F5344CB8AC3E}">
        <p14:creationId xmlns:p14="http://schemas.microsoft.com/office/powerpoint/2010/main" xmlns="" val="2652544544"/>
      </p:ext>
    </p:extLst>
  </p:cSld>
  <p:clrMapOvr>
    <a:masterClrMapping/>
  </p:clrMapOvr>
  <p:transition spd="slow">
    <p:pull/>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0"/>
            <a:ext cx="8229600" cy="1143000"/>
          </a:xfrm>
        </p:spPr>
        <p:txBody>
          <a:bodyPr>
            <a:normAutofit fontScale="90000"/>
          </a:bodyPr>
          <a:lstStyle/>
          <a:p>
            <a:pPr>
              <a:defRPr/>
            </a:pPr>
            <a:r>
              <a:rPr lang="tr-TR" b="1" dirty="0" smtClean="0">
                <a:solidFill>
                  <a:srgbClr val="FF0000"/>
                </a:solidFill>
                <a:latin typeface="Times New Roman" panose="02020603050405020304" pitchFamily="18" charset="0"/>
                <a:cs typeface="Times New Roman" panose="02020603050405020304" pitchFamily="18" charset="0"/>
              </a:rPr>
              <a:t>NİLÜFER HATUN İMARETİ</a:t>
            </a:r>
            <a:endParaRPr lang="tr-TR" dirty="0">
              <a:solidFill>
                <a:srgbClr val="FF0000"/>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4103688" y="1268413"/>
            <a:ext cx="4583112" cy="5905500"/>
          </a:xfrm>
        </p:spPr>
        <p:txBody>
          <a:bodyPr>
            <a:normAutofit fontScale="55000" lnSpcReduction="20000"/>
          </a:bodyPr>
          <a:lstStyle/>
          <a:p>
            <a:pPr>
              <a:defRPr/>
            </a:pPr>
            <a:r>
              <a:rPr lang="tr-TR" sz="3700" dirty="0">
                <a:solidFill>
                  <a:srgbClr val="FFC000"/>
                </a:solidFill>
              </a:rPr>
              <a:t>İmaretin Doğu cephesindeki  giriş kapısı üzerinde üç </a:t>
            </a:r>
            <a:r>
              <a:rPr lang="tr-TR" sz="3700" dirty="0" smtClean="0">
                <a:solidFill>
                  <a:srgbClr val="FFC000"/>
                </a:solidFill>
              </a:rPr>
              <a:t>satırlık bir </a:t>
            </a:r>
            <a:r>
              <a:rPr lang="tr-TR" sz="3700" dirty="0">
                <a:solidFill>
                  <a:srgbClr val="FFC000"/>
                </a:solidFill>
              </a:rPr>
              <a:t>kitabesi bulunmaktadır.  Bu kitabede Sultan Murad’ın (1362-1389) annesi Nilüfer Hatun için 1388’de bu imaretin yapılmasını emrettiği belirtilmiştir. Yapı yan </a:t>
            </a:r>
            <a:r>
              <a:rPr lang="tr-TR" sz="3700" dirty="0" err="1">
                <a:solidFill>
                  <a:srgbClr val="FFC000"/>
                </a:solidFill>
              </a:rPr>
              <a:t>mekanlı</a:t>
            </a:r>
            <a:r>
              <a:rPr lang="tr-TR" sz="3700" dirty="0">
                <a:solidFill>
                  <a:srgbClr val="FFC000"/>
                </a:solidFill>
              </a:rPr>
              <a:t> ters T planlıdır. </a:t>
            </a:r>
          </a:p>
          <a:p>
            <a:pPr>
              <a:defRPr/>
            </a:pPr>
            <a:r>
              <a:rPr lang="tr-TR" sz="3700" dirty="0">
                <a:solidFill>
                  <a:srgbClr val="FFC000"/>
                </a:solidFill>
              </a:rPr>
              <a:t>Yapı Günümüzde Müze Teşhir Binası olarak kullanılmakta olup burada İznik ve çevresinden toplanan eserler sergilenmektedir.  Müzede Prehistorik, Helenistik, Roma, Bizans, Selçuklu  ve Osmanlı Dönemine ait eserler sergilenmektedir</a:t>
            </a:r>
            <a:r>
              <a:rPr lang="tr-TR" sz="3700" dirty="0" smtClean="0">
                <a:solidFill>
                  <a:srgbClr val="FFC000"/>
                </a:solidFill>
              </a:rPr>
              <a:t>.</a:t>
            </a:r>
          </a:p>
          <a:p>
            <a:pPr>
              <a:defRPr/>
            </a:pPr>
            <a:r>
              <a:rPr lang="tr-TR" sz="3700" b="1" dirty="0" smtClean="0">
                <a:solidFill>
                  <a:srgbClr val="FFC000"/>
                </a:solidFill>
              </a:rPr>
              <a:t>Arkeolojik </a:t>
            </a:r>
            <a:r>
              <a:rPr lang="tr-TR" sz="3700" b="1" dirty="0">
                <a:solidFill>
                  <a:srgbClr val="FFC000"/>
                </a:solidFill>
              </a:rPr>
              <a:t>Eser: </a:t>
            </a:r>
            <a:r>
              <a:rPr lang="tr-TR" sz="3700" b="1" dirty="0" smtClean="0">
                <a:solidFill>
                  <a:srgbClr val="FFC000"/>
                </a:solidFill>
              </a:rPr>
              <a:t>    4968</a:t>
            </a:r>
            <a:endParaRPr lang="tr-TR" sz="3700" dirty="0">
              <a:solidFill>
                <a:srgbClr val="FFC000"/>
              </a:solidFill>
            </a:endParaRPr>
          </a:p>
          <a:p>
            <a:pPr>
              <a:defRPr/>
            </a:pPr>
            <a:r>
              <a:rPr lang="tr-TR" sz="3700" b="1" dirty="0" err="1">
                <a:solidFill>
                  <a:srgbClr val="FFC000"/>
                </a:solidFill>
              </a:rPr>
              <a:t>Etnografik</a:t>
            </a:r>
            <a:r>
              <a:rPr lang="tr-TR" sz="3700" b="1" dirty="0">
                <a:solidFill>
                  <a:srgbClr val="FFC000"/>
                </a:solidFill>
              </a:rPr>
              <a:t> </a:t>
            </a:r>
            <a:r>
              <a:rPr lang="tr-TR" sz="3700" b="1" dirty="0" smtClean="0">
                <a:solidFill>
                  <a:srgbClr val="FFC000"/>
                </a:solidFill>
              </a:rPr>
              <a:t> Eser:    1168 	</a:t>
            </a:r>
            <a:endParaRPr lang="tr-TR" sz="3700" dirty="0">
              <a:solidFill>
                <a:srgbClr val="FFC000"/>
              </a:solidFill>
            </a:endParaRPr>
          </a:p>
          <a:p>
            <a:pPr>
              <a:defRPr/>
            </a:pPr>
            <a:r>
              <a:rPr lang="tr-TR" sz="3700" b="1" dirty="0">
                <a:solidFill>
                  <a:srgbClr val="FFC000"/>
                </a:solidFill>
              </a:rPr>
              <a:t>Sikke          :      </a:t>
            </a:r>
            <a:r>
              <a:rPr lang="tr-TR" sz="3700" b="1" dirty="0" smtClean="0">
                <a:solidFill>
                  <a:srgbClr val="FFC000"/>
                </a:solidFill>
              </a:rPr>
              <a:t>         9857 </a:t>
            </a:r>
          </a:p>
          <a:p>
            <a:pPr>
              <a:defRPr/>
            </a:pPr>
            <a:endParaRPr lang="tr-TR" sz="3700" dirty="0">
              <a:solidFill>
                <a:srgbClr val="FFC000"/>
              </a:solidFill>
            </a:endParaRPr>
          </a:p>
          <a:p>
            <a:pPr>
              <a:defRPr/>
            </a:pPr>
            <a:endParaRPr lang="tr-TR" sz="3700" dirty="0" smtClean="0">
              <a:solidFill>
                <a:srgbClr val="FFC000"/>
              </a:solidFill>
            </a:endParaRPr>
          </a:p>
          <a:p>
            <a:pPr marL="0" indent="0">
              <a:buFont typeface="Wingdings" pitchFamily="2" charset="2"/>
              <a:buNone/>
              <a:defRPr/>
            </a:pPr>
            <a:endParaRPr lang="tr-TR" dirty="0">
              <a:solidFill>
                <a:srgbClr val="FFC000"/>
              </a:solidFill>
            </a:endParaRPr>
          </a:p>
        </p:txBody>
      </p:sp>
      <p:pic>
        <p:nvPicPr>
          <p:cNvPr id="4" name="Resim 3"/>
          <p:cNvPicPr>
            <a:picLocks noChangeAspect="1"/>
          </p:cNvPicPr>
          <p:nvPr/>
        </p:nvPicPr>
        <p:blipFill>
          <a:blip r:embed="rId2" cstate="email"/>
          <a:stretch>
            <a:fillRect/>
          </a:stretch>
        </p:blipFill>
        <p:spPr>
          <a:xfrm>
            <a:off x="320928" y="1268760"/>
            <a:ext cx="3782760" cy="2511078"/>
          </a:xfrm>
          <a:prstGeom prst="rect">
            <a:avLst/>
          </a:prstGeom>
          <a:effectLst>
            <a:outerShdw blurRad="215900" dist="50800" dir="9360000" sx="102000" sy="102000" algn="ctr" rotWithShape="0">
              <a:srgbClr val="000000">
                <a:alpha val="80000"/>
              </a:srgbClr>
            </a:outerShdw>
          </a:effectLst>
        </p:spPr>
      </p:pic>
      <p:pic>
        <p:nvPicPr>
          <p:cNvPr id="6" name="Resim 5"/>
          <p:cNvPicPr>
            <a:picLocks noChangeAspect="1"/>
          </p:cNvPicPr>
          <p:nvPr/>
        </p:nvPicPr>
        <p:blipFill>
          <a:blip r:embed="rId3" cstate="email"/>
          <a:stretch>
            <a:fillRect/>
          </a:stretch>
        </p:blipFill>
        <p:spPr>
          <a:xfrm>
            <a:off x="320928" y="4005263"/>
            <a:ext cx="3795460" cy="2520744"/>
          </a:xfrm>
          <a:prstGeom prst="rect">
            <a:avLst/>
          </a:prstGeom>
          <a:effectLst>
            <a:outerShdw blurRad="215900" dist="50800" dir="9360000" sx="102000" sy="102000" algn="ctr" rotWithShape="0">
              <a:srgbClr val="000000">
                <a:alpha val="80000"/>
              </a:srgbClr>
            </a:outerShdw>
          </a:effectLst>
        </p:spPr>
      </p:pic>
    </p:spTree>
    <p:extLst>
      <p:ext uri="{BB962C8B-B14F-4D97-AF65-F5344CB8AC3E}">
        <p14:creationId xmlns:p14="http://schemas.microsoft.com/office/powerpoint/2010/main" xmlns="" val="98865967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ircle(in)">
                                      <p:cBhvr>
                                        <p:cTn id="1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txBox="1">
            <a:spLocks noGrp="1"/>
          </p:cNvSpPr>
          <p:nvPr>
            <p:ph type="title"/>
          </p:nvPr>
        </p:nvSpPr>
        <p:spPr>
          <a:xfrm>
            <a:off x="83234" y="116632"/>
            <a:ext cx="9036495" cy="815608"/>
          </a:xfrm>
        </p:spPr>
        <p:txBody>
          <a:bodyPr wrap="square" rtlCol="0">
            <a:spAutoFit/>
          </a:bodyPr>
          <a:lstStyle/>
          <a:p>
            <a:pPr>
              <a:defRPr/>
            </a:pPr>
            <a:r>
              <a:rPr lang="tr-TR" dirty="0" smtClean="0">
                <a:solidFill>
                  <a:srgbClr val="FF0000"/>
                </a:solidFill>
              </a:rPr>
              <a:t>NİLÜFER HATUN İMARETİ </a:t>
            </a:r>
            <a:r>
              <a:rPr lang="tr-TR" sz="4400" dirty="0" smtClean="0">
                <a:solidFill>
                  <a:srgbClr val="FF0000"/>
                </a:solidFill>
              </a:rPr>
              <a:t>ESKİ HALİ</a:t>
            </a:r>
            <a:endParaRPr lang="tr-TR" sz="4400" dirty="0">
              <a:solidFill>
                <a:srgbClr val="FF0000"/>
              </a:solidFill>
            </a:endParaRPr>
          </a:p>
        </p:txBody>
      </p:sp>
      <p:pic>
        <p:nvPicPr>
          <p:cNvPr id="56323" name="Picture 2" descr="E:\HASAN\MÜZE FOTO\kaymakam\Yeni klasör (2)\nilüfer hatun imareti.jpg"/>
          <p:cNvPicPr>
            <a:picLocks noGrp="1" noChangeAspect="1" noChangeArrowheads="1"/>
          </p:cNvPicPr>
          <p:nvPr>
            <p:ph idx="1"/>
          </p:nvPr>
        </p:nvPicPr>
        <p:blipFill>
          <a:blip r:embed="rId2" cstate="email">
            <a:extLst>
              <a:ext uri="{28A0092B-C50C-407E-A947-70E740481C1C}">
                <a14:useLocalDpi xmlns:a14="http://schemas.microsoft.com/office/drawing/2010/main" xmlns="" val="0"/>
              </a:ext>
            </a:extLst>
          </a:blip>
          <a:srcRect/>
          <a:stretch>
            <a:fillRect/>
          </a:stretch>
        </p:blipFill>
        <p:spPr>
          <a:xfrm>
            <a:off x="72008" y="908720"/>
            <a:ext cx="8964488" cy="5889877"/>
          </a:xfr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97006625"/>
      </p:ext>
    </p:extLst>
  </p:cSld>
  <p:clrMapOvr>
    <a:masterClrMapping/>
  </p:clrMapOvr>
  <p:transition spd="slow">
    <p:pull/>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24194" y="-315416"/>
            <a:ext cx="8229600" cy="1139825"/>
          </a:xfrm>
        </p:spPr>
        <p:txBody>
          <a:bodyPr/>
          <a:lstStyle/>
          <a:p>
            <a:pPr>
              <a:defRPr/>
            </a:pPr>
            <a:r>
              <a:rPr lang="tr-TR" sz="3600" dirty="0" smtClean="0">
                <a:solidFill>
                  <a:srgbClr val="FF0000"/>
                </a:solidFill>
              </a:rPr>
              <a:t>NİLÜFER HATUN İMARETİ ŞİMDİKİ HALİ</a:t>
            </a:r>
            <a:endParaRPr lang="tr-TR" sz="3600" dirty="0">
              <a:solidFill>
                <a:srgbClr val="FF0000"/>
              </a:solidFill>
            </a:endParaRPr>
          </a:p>
        </p:txBody>
      </p:sp>
      <p:sp>
        <p:nvSpPr>
          <p:cNvPr id="3" name="İçerik Yer Tutucusu 2"/>
          <p:cNvSpPr>
            <a:spLocks noGrp="1"/>
          </p:cNvSpPr>
          <p:nvPr>
            <p:ph idx="1"/>
          </p:nvPr>
        </p:nvSpPr>
        <p:spPr/>
        <p:txBody>
          <a:bodyPr/>
          <a:lstStyle/>
          <a:p>
            <a:pPr>
              <a:defRPr/>
            </a:pPr>
            <a:endParaRPr lang="tr-TR" dirty="0"/>
          </a:p>
        </p:txBody>
      </p:sp>
      <p:pic>
        <p:nvPicPr>
          <p:cNvPr id="57348" name="Picture 2" descr="http://www.bursa.com.tr/wp-content/uploads/2012/03/288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9512" y="897649"/>
            <a:ext cx="8712968" cy="5815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747274412"/>
      </p:ext>
    </p:extLst>
  </p:cSld>
  <p:clrMapOvr>
    <a:masterClrMapping/>
  </p:clrMapOvr>
  <p:transition>
    <p:wheel spokes="8"/>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defRPr/>
            </a:pPr>
            <a:endParaRPr lang="tr-TR"/>
          </a:p>
        </p:txBody>
      </p:sp>
      <p:pic>
        <p:nvPicPr>
          <p:cNvPr id="58371" name="Picture 2" descr="C:\Documents and Settings\hsn\Desktop\792\DSC_0388.JPG"/>
          <p:cNvPicPr>
            <a:picLocks noGrp="1" noChangeAspect="1" noChangeArrowheads="1"/>
          </p:cNvPicPr>
          <p:nvPr>
            <p:ph idx="1"/>
          </p:nvPr>
        </p:nvPicPr>
        <p:blipFill>
          <a:blip r:embed="rId2" cstate="email">
            <a:extLst>
              <a:ext uri="{28A0092B-C50C-407E-A947-70E740481C1C}">
                <a14:useLocalDpi xmlns:a14="http://schemas.microsoft.com/office/drawing/2010/main" xmlns="" val="0"/>
              </a:ext>
            </a:extLst>
          </a:blip>
          <a:srcRect/>
          <a:stretch>
            <a:fillRect/>
          </a:stretch>
        </p:blipFill>
        <p:spPr>
          <a:xfrm>
            <a:off x="179388" y="260350"/>
            <a:ext cx="8729662" cy="6337300"/>
          </a:xfr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00771535"/>
      </p:ext>
    </p:extLst>
  </p:cSld>
  <p:clrMapOvr>
    <a:masterClrMapping/>
  </p:clrMapOvr>
  <p:transition spd="slow">
    <p:pull/>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defRPr/>
            </a:pPr>
            <a:endParaRPr lang="tr-TR"/>
          </a:p>
        </p:txBody>
      </p:sp>
      <p:pic>
        <p:nvPicPr>
          <p:cNvPr id="59395" name="Picture 2" descr="C:\Documents and Settings\hsn\Desktop\793\DSC_0396.JPG"/>
          <p:cNvPicPr>
            <a:picLocks noGrp="1" noChangeAspect="1" noChangeArrowheads="1"/>
          </p:cNvPicPr>
          <p:nvPr>
            <p:ph idx="1"/>
          </p:nvPr>
        </p:nvPicPr>
        <p:blipFill>
          <a:blip r:embed="rId2" cstate="email">
            <a:extLst>
              <a:ext uri="{28A0092B-C50C-407E-A947-70E740481C1C}">
                <a14:useLocalDpi xmlns:a14="http://schemas.microsoft.com/office/drawing/2010/main" xmlns="" val="0"/>
              </a:ext>
            </a:extLst>
          </a:blip>
          <a:srcRect/>
          <a:stretch>
            <a:fillRect/>
          </a:stretch>
        </p:blipFill>
        <p:spPr>
          <a:xfrm>
            <a:off x="107950" y="260350"/>
            <a:ext cx="8910638" cy="6230938"/>
          </a:xfr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46595450"/>
      </p:ext>
    </p:extLst>
  </p:cSld>
  <p:clrMapOvr>
    <a:masterClrMapping/>
  </p:clrMapOvr>
  <p:transition spd="slow">
    <p:pull/>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2204864"/>
            <a:ext cx="8229600" cy="1143000"/>
          </a:xfrm>
        </p:spPr>
        <p:txBody>
          <a:bodyPr>
            <a:noAutofit/>
          </a:bodyPr>
          <a:lstStyle/>
          <a:p>
            <a:r>
              <a:rPr lang="tr-TR" sz="6000" dirty="0" smtClean="0">
                <a:solidFill>
                  <a:srgbClr val="FFFF00"/>
                </a:solidFill>
              </a:rPr>
              <a:t>SABRINIZ İÇİN TEŞEKKÜRLER…</a:t>
            </a:r>
            <a:endParaRPr lang="tr-TR" sz="6000" dirty="0">
              <a:solidFill>
                <a:srgbClr val="FFFF00"/>
              </a:solidFill>
            </a:endParaRPr>
          </a:p>
        </p:txBody>
      </p:sp>
      <p:sp>
        <p:nvSpPr>
          <p:cNvPr id="3" name="2 Metin kutusu"/>
          <p:cNvSpPr txBox="1"/>
          <p:nvPr/>
        </p:nvSpPr>
        <p:spPr>
          <a:xfrm>
            <a:off x="4355976" y="5949280"/>
            <a:ext cx="4536504" cy="707886"/>
          </a:xfrm>
          <a:prstGeom prst="rect">
            <a:avLst/>
          </a:prstGeom>
          <a:noFill/>
        </p:spPr>
        <p:txBody>
          <a:bodyPr wrap="square" rtlCol="0">
            <a:spAutoFit/>
          </a:bodyPr>
          <a:lstStyle/>
          <a:p>
            <a:r>
              <a:rPr lang="tr-TR" sz="2000" dirty="0" smtClean="0">
                <a:solidFill>
                  <a:srgbClr val="FFC000"/>
                </a:solidFill>
              </a:rPr>
              <a:t>Hazırlayanlar: Hasan YAŞAR</a:t>
            </a:r>
          </a:p>
          <a:p>
            <a:r>
              <a:rPr lang="tr-TR" sz="2000" dirty="0" smtClean="0">
                <a:solidFill>
                  <a:srgbClr val="FFC000"/>
                </a:solidFill>
              </a:rPr>
              <a:t>                           Arkeolog </a:t>
            </a:r>
            <a:endParaRPr lang="tr-TR" sz="2000" dirty="0">
              <a:solidFill>
                <a:srgbClr val="FFC000"/>
              </a:solidFill>
            </a:endParaRPr>
          </a:p>
        </p:txBody>
      </p:sp>
    </p:spTree>
  </p:cSld>
  <p:clrMapOvr>
    <a:masterClrMapping/>
  </p:clrMapOvr>
  <p:transition>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55576" y="-531440"/>
            <a:ext cx="7872410" cy="2500330"/>
          </a:xfrm>
          <a:ln>
            <a:noFill/>
          </a:ln>
        </p:spPr>
        <p:txBody>
          <a:bodyPr>
            <a:noAutofit/>
          </a:bodyPr>
          <a:lstStyle/>
          <a:p>
            <a:r>
              <a:rPr lang="tr-TR" sz="5600" dirty="0" smtClean="0">
                <a:solidFill>
                  <a:srgbClr val="FF0000"/>
                </a:solidFill>
              </a:rPr>
              <a:t>İÇ TURİZM</a:t>
            </a:r>
            <a:br>
              <a:rPr lang="tr-TR" sz="5600" dirty="0" smtClean="0">
                <a:solidFill>
                  <a:srgbClr val="FF0000"/>
                </a:solidFill>
              </a:rPr>
            </a:br>
            <a:r>
              <a:rPr lang="tr-TR" sz="5600" dirty="0" smtClean="0">
                <a:solidFill>
                  <a:srgbClr val="FF0000"/>
                </a:solidFill>
              </a:rPr>
              <a:t>DIŞ TURİZM		</a:t>
            </a:r>
            <a:endParaRPr lang="tr-TR" sz="9600" dirty="0">
              <a:solidFill>
                <a:srgbClr val="FF0000"/>
              </a:solidFill>
            </a:endParaRPr>
          </a:p>
        </p:txBody>
      </p:sp>
      <p:sp>
        <p:nvSpPr>
          <p:cNvPr id="4" name="3 Sağ Ayraç"/>
          <p:cNvSpPr/>
          <p:nvPr/>
        </p:nvSpPr>
        <p:spPr>
          <a:xfrm>
            <a:off x="4171908" y="571480"/>
            <a:ext cx="857256" cy="1071570"/>
          </a:xfrm>
          <a:prstGeom prst="rightBrace">
            <a:avLst>
              <a:gd name="adj1" fmla="val 0"/>
              <a:gd name="adj2" fmla="val 50000"/>
            </a:avLst>
          </a:prstGeom>
          <a:noFill/>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5" name="4 Metin kutusu"/>
          <p:cNvSpPr txBox="1"/>
          <p:nvPr/>
        </p:nvSpPr>
        <p:spPr>
          <a:xfrm>
            <a:off x="5262914" y="571480"/>
            <a:ext cx="1071570" cy="1446550"/>
          </a:xfrm>
          <a:prstGeom prst="rect">
            <a:avLst/>
          </a:prstGeom>
          <a:noFill/>
        </p:spPr>
        <p:txBody>
          <a:bodyPr wrap="square" rtlCol="0">
            <a:spAutoFit/>
          </a:bodyPr>
          <a:lstStyle/>
          <a:p>
            <a:r>
              <a:rPr lang="tr-TR" sz="8800" dirty="0" smtClean="0">
                <a:solidFill>
                  <a:srgbClr val="FF0000"/>
                </a:solidFill>
              </a:rPr>
              <a:t>?</a:t>
            </a:r>
            <a:endParaRPr lang="tr-TR" sz="8800" dirty="0">
              <a:solidFill>
                <a:srgbClr val="FF0000"/>
              </a:solidFill>
            </a:endParaRPr>
          </a:p>
        </p:txBody>
      </p:sp>
      <p:pic>
        <p:nvPicPr>
          <p:cNvPr id="2050" name="Picture 2" descr="K:\000turist.jpg"/>
          <p:cNvPicPr>
            <a:picLocks noChangeAspect="1" noChangeArrowheads="1"/>
          </p:cNvPicPr>
          <p:nvPr/>
        </p:nvPicPr>
        <p:blipFill>
          <a:blip r:embed="rId2" cstate="print"/>
          <a:srcRect/>
          <a:stretch>
            <a:fillRect/>
          </a:stretch>
        </p:blipFill>
        <p:spPr bwMode="auto">
          <a:xfrm>
            <a:off x="755575" y="2018031"/>
            <a:ext cx="7920881" cy="4839970"/>
          </a:xfrm>
          <a:prstGeom prst="rect">
            <a:avLst/>
          </a:prstGeom>
          <a:noFill/>
        </p:spPr>
      </p:pic>
    </p:spTree>
  </p:cSld>
  <p:clrMapOvr>
    <a:masterClrMapping/>
  </p:clrMapOvr>
  <p:transition>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smtClean="0">
                <a:solidFill>
                  <a:srgbClr val="FF0000"/>
                </a:solidFill>
              </a:rPr>
              <a:t>İÇ TURİZM: </a:t>
            </a:r>
            <a:r>
              <a:rPr lang="tr-TR" dirty="0">
                <a:solidFill>
                  <a:srgbClr val="FFC000"/>
                </a:solidFill>
              </a:rPr>
              <a:t>Ü</a:t>
            </a:r>
            <a:r>
              <a:rPr lang="tr-TR" dirty="0" smtClean="0">
                <a:solidFill>
                  <a:srgbClr val="FFC000"/>
                </a:solidFill>
              </a:rPr>
              <a:t>lke </a:t>
            </a:r>
            <a:r>
              <a:rPr lang="tr-TR" dirty="0">
                <a:solidFill>
                  <a:srgbClr val="FFC000"/>
                </a:solidFill>
              </a:rPr>
              <a:t>içinde yapılan turizm... yani bir ülkenin kendi </a:t>
            </a:r>
            <a:r>
              <a:rPr lang="tr-TR" dirty="0" err="1" smtClean="0">
                <a:solidFill>
                  <a:srgbClr val="FFC000"/>
                </a:solidFill>
              </a:rPr>
              <a:t>vatandadaşı</a:t>
            </a:r>
            <a:r>
              <a:rPr lang="tr-TR" dirty="0" smtClean="0">
                <a:solidFill>
                  <a:srgbClr val="FFC000"/>
                </a:solidFill>
              </a:rPr>
              <a:t> </a:t>
            </a:r>
            <a:r>
              <a:rPr lang="tr-TR" dirty="0">
                <a:solidFill>
                  <a:srgbClr val="FFC000"/>
                </a:solidFill>
              </a:rPr>
              <a:t>ülkesi dışına </a:t>
            </a:r>
            <a:r>
              <a:rPr lang="tr-TR" dirty="0" smtClean="0">
                <a:solidFill>
                  <a:srgbClr val="FFC000"/>
                </a:solidFill>
              </a:rPr>
              <a:t>çıkmadan </a:t>
            </a:r>
            <a:r>
              <a:rPr lang="tr-TR" dirty="0">
                <a:solidFill>
                  <a:srgbClr val="FFC000"/>
                </a:solidFill>
              </a:rPr>
              <a:t>katıldığı turizm </a:t>
            </a:r>
            <a:r>
              <a:rPr lang="tr-TR" dirty="0" smtClean="0">
                <a:solidFill>
                  <a:srgbClr val="FFC000"/>
                </a:solidFill>
              </a:rPr>
              <a:t>faaliyetleridir.</a:t>
            </a:r>
            <a:r>
              <a:rPr lang="tr-TR" dirty="0">
                <a:solidFill>
                  <a:srgbClr val="FFC000"/>
                </a:solidFill>
              </a:rPr>
              <a:t> </a:t>
            </a:r>
            <a:endParaRPr lang="tr-TR" dirty="0" smtClean="0">
              <a:solidFill>
                <a:srgbClr val="FFC000"/>
              </a:solidFill>
            </a:endParaRPr>
          </a:p>
          <a:p>
            <a:r>
              <a:rPr lang="tr-TR" dirty="0" smtClean="0">
                <a:solidFill>
                  <a:srgbClr val="FFC000"/>
                </a:solidFill>
              </a:rPr>
              <a:t>Ülke </a:t>
            </a:r>
            <a:r>
              <a:rPr lang="tr-TR" dirty="0">
                <a:solidFill>
                  <a:srgbClr val="FFC000"/>
                </a:solidFill>
              </a:rPr>
              <a:t>halkının kendi ülkesi içinde yaptığı </a:t>
            </a:r>
            <a:r>
              <a:rPr lang="tr-TR" dirty="0" smtClean="0">
                <a:solidFill>
                  <a:srgbClr val="FFC000"/>
                </a:solidFill>
              </a:rPr>
              <a:t>gezilerdir.</a:t>
            </a:r>
            <a:r>
              <a:rPr lang="tr-TR" dirty="0">
                <a:solidFill>
                  <a:srgbClr val="FFC000"/>
                </a:solidFill>
              </a:rPr>
              <a:t/>
            </a:r>
            <a:br>
              <a:rPr lang="tr-TR" dirty="0">
                <a:solidFill>
                  <a:srgbClr val="FFC000"/>
                </a:solidFill>
              </a:rPr>
            </a:br>
            <a:r>
              <a:rPr lang="tr-TR" dirty="0">
                <a:solidFill>
                  <a:srgbClr val="FFC000"/>
                </a:solidFill>
              </a:rPr>
              <a:t/>
            </a:r>
            <a:br>
              <a:rPr lang="tr-TR" dirty="0">
                <a:solidFill>
                  <a:srgbClr val="FFC000"/>
                </a:solidFill>
              </a:rPr>
            </a:br>
            <a:r>
              <a:rPr lang="tr-TR" dirty="0" smtClean="0">
                <a:solidFill>
                  <a:srgbClr val="FF0000"/>
                </a:solidFill>
              </a:rPr>
              <a:t>DIŞ TURİZM: </a:t>
            </a:r>
            <a:r>
              <a:rPr lang="tr-TR" dirty="0" smtClean="0">
                <a:solidFill>
                  <a:srgbClr val="FFC000"/>
                </a:solidFill>
              </a:rPr>
              <a:t>Ülkeler </a:t>
            </a:r>
            <a:r>
              <a:rPr lang="tr-TR" dirty="0">
                <a:solidFill>
                  <a:srgbClr val="FFC000"/>
                </a:solidFill>
              </a:rPr>
              <a:t>arasında yapılan gezilerdir.</a:t>
            </a:r>
          </a:p>
        </p:txBody>
      </p:sp>
    </p:spTree>
    <p:extLst>
      <p:ext uri="{BB962C8B-B14F-4D97-AF65-F5344CB8AC3E}">
        <p14:creationId xmlns:p14="http://schemas.microsoft.com/office/powerpoint/2010/main" xmlns="" val="3855364926"/>
      </p:ext>
    </p:extLst>
  </p:cSld>
  <p:clrMapOvr>
    <a:masterClrMapping/>
  </p:clrMapOvr>
  <p:transition>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000108"/>
            <a:ext cx="8229600" cy="5324492"/>
          </a:xfrm>
        </p:spPr>
        <p:txBody>
          <a:bodyPr/>
          <a:lstStyle/>
          <a:p>
            <a:r>
              <a:rPr lang="tr-TR" dirty="0" smtClean="0">
                <a:solidFill>
                  <a:srgbClr val="FFC000"/>
                </a:solidFill>
              </a:rPr>
              <a:t>GÖRMEK</a:t>
            </a:r>
          </a:p>
          <a:p>
            <a:pPr>
              <a:buNone/>
            </a:pPr>
            <a:endParaRPr lang="tr-TR" dirty="0" smtClean="0">
              <a:solidFill>
                <a:srgbClr val="FFC000"/>
              </a:solidFill>
            </a:endParaRPr>
          </a:p>
          <a:p>
            <a:r>
              <a:rPr lang="tr-TR" dirty="0" smtClean="0">
                <a:solidFill>
                  <a:srgbClr val="FFC000"/>
                </a:solidFill>
              </a:rPr>
              <a:t>TANIMAK </a:t>
            </a:r>
          </a:p>
          <a:p>
            <a:pPr>
              <a:buNone/>
            </a:pPr>
            <a:endParaRPr lang="tr-TR" dirty="0" smtClean="0">
              <a:solidFill>
                <a:srgbClr val="FFC000"/>
              </a:solidFill>
            </a:endParaRPr>
          </a:p>
          <a:p>
            <a:r>
              <a:rPr lang="tr-TR" dirty="0" smtClean="0">
                <a:solidFill>
                  <a:srgbClr val="FFC000"/>
                </a:solidFill>
              </a:rPr>
              <a:t>EĞLENMEK</a:t>
            </a:r>
          </a:p>
          <a:p>
            <a:pPr>
              <a:buNone/>
            </a:pPr>
            <a:endParaRPr lang="tr-TR" dirty="0" smtClean="0">
              <a:solidFill>
                <a:srgbClr val="FFC000"/>
              </a:solidFill>
            </a:endParaRPr>
          </a:p>
          <a:p>
            <a:r>
              <a:rPr lang="tr-TR" dirty="0" smtClean="0">
                <a:solidFill>
                  <a:srgbClr val="FFC000"/>
                </a:solidFill>
              </a:rPr>
              <a:t>DİNLENMEK</a:t>
            </a:r>
            <a:endParaRPr lang="tr-TR" dirty="0">
              <a:solidFill>
                <a:srgbClr val="FFC000"/>
              </a:solidFill>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checkerboard(across)">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214290"/>
            <a:ext cx="8229600" cy="1143000"/>
          </a:xfrm>
        </p:spPr>
        <p:txBody>
          <a:bodyPr/>
          <a:lstStyle/>
          <a:p>
            <a:r>
              <a:rPr lang="tr-TR" dirty="0" smtClean="0">
                <a:solidFill>
                  <a:srgbClr val="FF0000"/>
                </a:solidFill>
              </a:rPr>
              <a:t>TURİZM ÇEŞİTLERİ</a:t>
            </a:r>
            <a:endParaRPr lang="tr-TR" dirty="0">
              <a:solidFill>
                <a:srgbClr val="FF0000"/>
              </a:solidFill>
            </a:endParaRPr>
          </a:p>
        </p:txBody>
      </p:sp>
      <p:sp>
        <p:nvSpPr>
          <p:cNvPr id="3" name="2 İçerik Yer Tutucusu"/>
          <p:cNvSpPr>
            <a:spLocks noGrp="1"/>
          </p:cNvSpPr>
          <p:nvPr>
            <p:ph idx="1"/>
          </p:nvPr>
        </p:nvSpPr>
        <p:spPr>
          <a:xfrm>
            <a:off x="457200" y="1285860"/>
            <a:ext cx="8229600" cy="5572140"/>
          </a:xfrm>
        </p:spPr>
        <p:txBody>
          <a:bodyPr>
            <a:normAutofit lnSpcReduction="10000"/>
          </a:bodyPr>
          <a:lstStyle/>
          <a:p>
            <a:r>
              <a:rPr lang="tr-TR" dirty="0" smtClean="0">
                <a:solidFill>
                  <a:srgbClr val="FFC000"/>
                </a:solidFill>
              </a:rPr>
              <a:t>AV TURİZMİ</a:t>
            </a:r>
          </a:p>
          <a:p>
            <a:r>
              <a:rPr lang="tr-TR" dirty="0" smtClean="0">
                <a:solidFill>
                  <a:srgbClr val="FFC000"/>
                </a:solidFill>
              </a:rPr>
              <a:t>KIŞ TURİZMİ</a:t>
            </a:r>
          </a:p>
          <a:p>
            <a:r>
              <a:rPr lang="tr-TR" dirty="0" smtClean="0">
                <a:solidFill>
                  <a:srgbClr val="FFC000"/>
                </a:solidFill>
              </a:rPr>
              <a:t>İNANÇ TURİZMİ</a:t>
            </a:r>
          </a:p>
          <a:p>
            <a:r>
              <a:rPr lang="tr-TR" dirty="0" smtClean="0">
                <a:solidFill>
                  <a:srgbClr val="FFC000"/>
                </a:solidFill>
              </a:rPr>
              <a:t>SAĞLIK TURİZMİ</a:t>
            </a:r>
          </a:p>
          <a:p>
            <a:r>
              <a:rPr lang="tr-TR" dirty="0" smtClean="0">
                <a:solidFill>
                  <a:srgbClr val="FFC000"/>
                </a:solidFill>
              </a:rPr>
              <a:t>KONRE TURİZMİ</a:t>
            </a:r>
          </a:p>
          <a:p>
            <a:r>
              <a:rPr lang="tr-TR" dirty="0" smtClean="0">
                <a:solidFill>
                  <a:srgbClr val="FFC000"/>
                </a:solidFill>
              </a:rPr>
              <a:t>YAT TURİZMİ</a:t>
            </a:r>
          </a:p>
          <a:p>
            <a:r>
              <a:rPr lang="tr-TR" dirty="0" smtClean="0">
                <a:solidFill>
                  <a:srgbClr val="FFC000"/>
                </a:solidFill>
              </a:rPr>
              <a:t>BOTANİK TURİZMİ</a:t>
            </a:r>
          </a:p>
          <a:p>
            <a:r>
              <a:rPr lang="tr-TR" dirty="0" smtClean="0">
                <a:solidFill>
                  <a:srgbClr val="FFC000"/>
                </a:solidFill>
              </a:rPr>
              <a:t>MAĞARA TURİZMİ</a:t>
            </a:r>
          </a:p>
          <a:p>
            <a:r>
              <a:rPr lang="tr-TR" dirty="0" smtClean="0">
                <a:solidFill>
                  <a:srgbClr val="FFC000"/>
                </a:solidFill>
              </a:rPr>
              <a:t>YAYLA TURİZMİ</a:t>
            </a:r>
          </a:p>
          <a:p>
            <a:r>
              <a:rPr lang="tr-TR" dirty="0" smtClean="0">
                <a:solidFill>
                  <a:srgbClr val="FFC000"/>
                </a:solidFill>
              </a:rPr>
              <a:t>HAVA SPORLARI</a:t>
            </a:r>
          </a:p>
          <a:p>
            <a:r>
              <a:rPr lang="tr-TR" dirty="0" smtClean="0">
                <a:solidFill>
                  <a:srgbClr val="FFC000"/>
                </a:solidFill>
              </a:rPr>
              <a:t>DAĞCILIK</a:t>
            </a:r>
          </a:p>
          <a:p>
            <a:r>
              <a:rPr lang="tr-TR" dirty="0" smtClean="0">
                <a:solidFill>
                  <a:srgbClr val="FFC000"/>
                </a:solidFill>
              </a:rPr>
              <a:t>KUŞ GÖZLEMCİLİĞİ  vb.</a:t>
            </a:r>
          </a:p>
          <a:p>
            <a:endParaRPr lang="tr-TR" dirty="0"/>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heckerboard(across)">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heckerboard(across)">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checkerboard(across)">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checkerboard(across)">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checkerboard(across)">
                                      <p:cBhvr>
                                        <p:cTn id="6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5"/>
          <p:cNvSpPr>
            <a:spLocks noGrp="1"/>
          </p:cNvSpPr>
          <p:nvPr>
            <p:ph type="sldNum" sz="quarter" idx="12"/>
          </p:nvPr>
        </p:nvSpPr>
        <p:spPr/>
        <p:txBody>
          <a:bodyPr/>
          <a:lstStyle/>
          <a:p>
            <a:pPr>
              <a:defRPr/>
            </a:pPr>
            <a:fld id="{CAA9AE3F-957D-4703-B404-6C14FCFAE84D}" type="slidenum">
              <a:rPr lang="tr-TR"/>
              <a:pPr>
                <a:defRPr/>
              </a:pPr>
              <a:t>9</a:t>
            </a:fld>
            <a:endParaRPr lang="tr-TR"/>
          </a:p>
        </p:txBody>
      </p:sp>
      <p:sp>
        <p:nvSpPr>
          <p:cNvPr id="17410" name="Rectangle 2"/>
          <p:cNvSpPr>
            <a:spLocks noGrp="1" noChangeArrowheads="1"/>
          </p:cNvSpPr>
          <p:nvPr>
            <p:ph type="title"/>
          </p:nvPr>
        </p:nvSpPr>
        <p:spPr>
          <a:xfrm>
            <a:off x="107504" y="0"/>
            <a:ext cx="9036496" cy="1143000"/>
          </a:xfrm>
        </p:spPr>
        <p:txBody>
          <a:bodyPr>
            <a:normAutofit fontScale="90000"/>
          </a:bodyPr>
          <a:lstStyle/>
          <a:p>
            <a:pPr eaLnBrk="1" hangingPunct="1">
              <a:defRPr/>
            </a:pPr>
            <a:r>
              <a:rPr lang="tr-TR" sz="4000" dirty="0" smtClean="0">
                <a:solidFill>
                  <a:srgbClr val="FF0000"/>
                </a:solidFill>
                <a:latin typeface="TFF Edwardian" pitchFamily="34" charset="0"/>
              </a:rPr>
              <a:t>TURİSTLERE NASIL DAVRANMALIYIZ?</a:t>
            </a:r>
          </a:p>
        </p:txBody>
      </p:sp>
      <p:sp>
        <p:nvSpPr>
          <p:cNvPr id="17411" name="Rectangle 3"/>
          <p:cNvSpPr>
            <a:spLocks noGrp="1" noChangeArrowheads="1"/>
          </p:cNvSpPr>
          <p:nvPr>
            <p:ph type="body" idx="1"/>
          </p:nvPr>
        </p:nvSpPr>
        <p:spPr>
          <a:xfrm>
            <a:off x="0" y="1700808"/>
            <a:ext cx="9144000" cy="5157192"/>
          </a:xfrm>
        </p:spPr>
        <p:txBody>
          <a:bodyPr/>
          <a:lstStyle/>
          <a:p>
            <a:pPr eaLnBrk="1" hangingPunct="1">
              <a:lnSpc>
                <a:spcPct val="90000"/>
              </a:lnSpc>
              <a:buFont typeface="Arial" charset="0"/>
              <a:buChar char="•"/>
            </a:pPr>
            <a:r>
              <a:rPr lang="tr-TR" sz="2800" dirty="0" smtClean="0">
                <a:solidFill>
                  <a:srgbClr val="FFC000"/>
                </a:solidFill>
                <a:latin typeface="Verdana" pitchFamily="34" charset="0"/>
                <a:ea typeface="Verdana" pitchFamily="34" charset="0"/>
                <a:cs typeface="Verdana" pitchFamily="34" charset="0"/>
              </a:rPr>
              <a:t>Turistleri rahatsız etmemeliyiz. </a:t>
            </a:r>
          </a:p>
          <a:p>
            <a:pPr eaLnBrk="1" hangingPunct="1">
              <a:lnSpc>
                <a:spcPct val="90000"/>
              </a:lnSpc>
              <a:buFont typeface="Arial" charset="0"/>
              <a:buChar char="•"/>
            </a:pPr>
            <a:endParaRPr lang="tr-TR" sz="2800" dirty="0" smtClean="0">
              <a:solidFill>
                <a:srgbClr val="FFC000"/>
              </a:solidFill>
              <a:latin typeface="Verdana" pitchFamily="34" charset="0"/>
              <a:ea typeface="Verdana" pitchFamily="34" charset="0"/>
              <a:cs typeface="Verdana" pitchFamily="34" charset="0"/>
            </a:endParaRPr>
          </a:p>
          <a:p>
            <a:pPr eaLnBrk="1" hangingPunct="1">
              <a:lnSpc>
                <a:spcPct val="90000"/>
              </a:lnSpc>
              <a:buFont typeface="Arial" charset="0"/>
              <a:buChar char="•"/>
            </a:pPr>
            <a:r>
              <a:rPr lang="tr-TR" sz="2800" dirty="0" smtClean="0">
                <a:solidFill>
                  <a:srgbClr val="FFC000"/>
                </a:solidFill>
                <a:latin typeface="Verdana" pitchFamily="34" charset="0"/>
                <a:ea typeface="Verdana" pitchFamily="34" charset="0"/>
                <a:cs typeface="Verdana" pitchFamily="34" charset="0"/>
              </a:rPr>
              <a:t>Turistleri hoşgörü ile karşılamalıyız. </a:t>
            </a:r>
          </a:p>
          <a:p>
            <a:pPr eaLnBrk="1" hangingPunct="1">
              <a:lnSpc>
                <a:spcPct val="90000"/>
              </a:lnSpc>
              <a:buFont typeface="Arial" charset="0"/>
              <a:buChar char="•"/>
            </a:pPr>
            <a:endParaRPr lang="tr-TR" sz="2800" dirty="0" smtClean="0">
              <a:solidFill>
                <a:srgbClr val="FFC000"/>
              </a:solidFill>
              <a:latin typeface="Verdana" pitchFamily="34" charset="0"/>
              <a:ea typeface="Verdana" pitchFamily="34" charset="0"/>
              <a:cs typeface="Verdana" pitchFamily="34" charset="0"/>
            </a:endParaRPr>
          </a:p>
          <a:p>
            <a:pPr eaLnBrk="1" hangingPunct="1">
              <a:lnSpc>
                <a:spcPct val="90000"/>
              </a:lnSpc>
              <a:buFont typeface="Arial" charset="0"/>
              <a:buChar char="•"/>
            </a:pPr>
            <a:r>
              <a:rPr lang="tr-TR" sz="2800" dirty="0" smtClean="0">
                <a:solidFill>
                  <a:srgbClr val="FFC000"/>
                </a:solidFill>
                <a:latin typeface="Verdana" pitchFamily="34" charset="0"/>
                <a:ea typeface="Verdana" pitchFamily="34" charset="0"/>
                <a:cs typeface="Verdana" pitchFamily="34" charset="0"/>
              </a:rPr>
              <a:t>Turistlerin karşılaştıkları güçlüklerde yardımcı olmalıyız. </a:t>
            </a:r>
          </a:p>
          <a:p>
            <a:pPr eaLnBrk="1" hangingPunct="1">
              <a:lnSpc>
                <a:spcPct val="90000"/>
              </a:lnSpc>
              <a:buFont typeface="Arial" charset="0"/>
              <a:buChar char="•"/>
            </a:pPr>
            <a:endParaRPr lang="tr-TR" sz="2800" dirty="0" smtClean="0">
              <a:solidFill>
                <a:srgbClr val="FFC000"/>
              </a:solidFill>
              <a:latin typeface="Verdana" pitchFamily="34" charset="0"/>
              <a:ea typeface="Verdana" pitchFamily="34" charset="0"/>
              <a:cs typeface="Verdana" pitchFamily="34" charset="0"/>
            </a:endParaRPr>
          </a:p>
          <a:p>
            <a:pPr marL="0" indent="0" eaLnBrk="1" hangingPunct="1">
              <a:lnSpc>
                <a:spcPct val="90000"/>
              </a:lnSpc>
              <a:buNone/>
            </a:pPr>
            <a:r>
              <a:rPr lang="tr-TR" sz="2800" dirty="0">
                <a:solidFill>
                  <a:srgbClr val="FFC000"/>
                </a:solidFill>
                <a:latin typeface="Verdana" pitchFamily="34" charset="0"/>
                <a:ea typeface="Verdana" pitchFamily="34" charset="0"/>
                <a:cs typeface="Verdana" pitchFamily="34" charset="0"/>
              </a:rPr>
              <a:t>*</a:t>
            </a:r>
            <a:r>
              <a:rPr lang="tr-TR" sz="2800" dirty="0" smtClean="0">
                <a:solidFill>
                  <a:srgbClr val="FFC000"/>
                </a:solidFill>
                <a:latin typeface="Verdana" pitchFamily="34" charset="0"/>
                <a:ea typeface="Verdana" pitchFamily="34" charset="0"/>
                <a:cs typeface="Verdana" pitchFamily="34" charset="0"/>
              </a:rPr>
              <a:t> Turistlere karşı güler yüzlü, iyiliksever olmalıyız.</a:t>
            </a:r>
          </a:p>
          <a:p>
            <a:pPr marL="0" indent="0" eaLnBrk="1" hangingPunct="1">
              <a:lnSpc>
                <a:spcPct val="90000"/>
              </a:lnSpc>
              <a:buNone/>
            </a:pPr>
            <a:endParaRPr lang="tr-TR" sz="2800" dirty="0" smtClean="0">
              <a:solidFill>
                <a:srgbClr val="FFC000"/>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xmlns="" val="3361979168"/>
      </p:ext>
    </p:extLst>
  </p:cSld>
  <p:clrMapOvr>
    <a:masterClrMapping/>
  </p:clrMapOvr>
  <p:transition>
    <p:wheel spokes="8"/>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449</TotalTime>
  <Words>1340</Words>
  <Application>Microsoft Office PowerPoint</Application>
  <PresentationFormat>Ekran Gösterisi (4:3)</PresentationFormat>
  <Paragraphs>113</Paragraphs>
  <Slides>46</Slides>
  <Notes>1</Notes>
  <HiddenSlides>0</HiddenSlides>
  <MMClips>0</MMClips>
  <ScaleCrop>false</ScaleCrop>
  <HeadingPairs>
    <vt:vector size="4" baseType="variant">
      <vt:variant>
        <vt:lpstr>Tema</vt:lpstr>
      </vt:variant>
      <vt:variant>
        <vt:i4>1</vt:i4>
      </vt:variant>
      <vt:variant>
        <vt:lpstr>Slayt Başlıkları</vt:lpstr>
      </vt:variant>
      <vt:variant>
        <vt:i4>46</vt:i4>
      </vt:variant>
    </vt:vector>
  </HeadingPairs>
  <TitlesOfParts>
    <vt:vector size="47" baseType="lpstr">
      <vt:lpstr>Akış</vt:lpstr>
      <vt:lpstr>Slayt 1</vt:lpstr>
      <vt:lpstr>Slayt 2</vt:lpstr>
      <vt:lpstr>TURİZM NEDİR? TURİST KİME DENİR?</vt:lpstr>
      <vt:lpstr>Slayt 4</vt:lpstr>
      <vt:lpstr>İÇ TURİZM DIŞ TURİZM  </vt:lpstr>
      <vt:lpstr>Slayt 6</vt:lpstr>
      <vt:lpstr>Slayt 7</vt:lpstr>
      <vt:lpstr>TURİZM ÇEŞİTLERİ</vt:lpstr>
      <vt:lpstr>TURİSTLERE NASIL DAVRANMALIYIZ?</vt:lpstr>
      <vt:lpstr>Slayt 10</vt:lpstr>
      <vt:lpstr>Slayt 11</vt:lpstr>
      <vt:lpstr>NİKAİA-İZNİK</vt:lpstr>
      <vt:lpstr>Slayt 13</vt:lpstr>
      <vt:lpstr>İLÇEMİZDEKİ TURİZM NOKTALARI</vt:lpstr>
      <vt:lpstr>SURLAR</vt:lpstr>
      <vt:lpstr>Slayt 16</vt:lpstr>
      <vt:lpstr>İSTANBUL KAPI </vt:lpstr>
      <vt:lpstr>Slayt 18</vt:lpstr>
      <vt:lpstr>LEFKE KAPI  </vt:lpstr>
      <vt:lpstr>YENİŞEHİR KAPI </vt:lpstr>
      <vt:lpstr>ROMA TİYATROSU </vt:lpstr>
      <vt:lpstr>AYASOFYA </vt:lpstr>
      <vt:lpstr>AYASOFYA ESKİ HALİ</vt:lpstr>
      <vt:lpstr>İZNİK YEŞİL CAMİ</vt:lpstr>
      <vt:lpstr>YEŞİL CAMİ ESKİ HALİ</vt:lpstr>
      <vt:lpstr>YEŞİL CAMİ ŞİMDİKİ HALİ</vt:lpstr>
      <vt:lpstr>MAHMUT ÇELEBİ CAMİ</vt:lpstr>
      <vt:lpstr>MAHMUT ÇELEBİ CAMİ ESKİ HALİ</vt:lpstr>
      <vt:lpstr>MAHMUT ÇELEBİ CAMİ ŞİMDİKİ HALİ</vt:lpstr>
      <vt:lpstr>EŞREFZADE CAMİ</vt:lpstr>
      <vt:lpstr>EŞREFZADE CAMİ ESKİ HALİ</vt:lpstr>
      <vt:lpstr>EŞREFZADE CAMİ ŞİMDİKİ HALİ</vt:lpstr>
      <vt:lpstr>ORHANGAZİ CAMİİ</vt:lpstr>
      <vt:lpstr>ORHAN GAZİ CAMİİ KİTABESİ</vt:lpstr>
      <vt:lpstr>ÇANDARLI HAYRETTİN PAŞA TÜRBESİ</vt:lpstr>
      <vt:lpstr>ÇANDARLI HAYRETTİN TÜRBESİ ESKİ HALİ</vt:lpstr>
      <vt:lpstr>ÇANDARLI HAYRETTİN TÜRBESİ ŞİMDİKİ HALİ</vt:lpstr>
      <vt:lpstr>BAZİLİKA </vt:lpstr>
      <vt:lpstr>MOZAİK</vt:lpstr>
      <vt:lpstr>Slayt 40</vt:lpstr>
      <vt:lpstr>NİLÜFER HATUN İMARETİ</vt:lpstr>
      <vt:lpstr>NİLÜFER HATUN İMARETİ ESKİ HALİ</vt:lpstr>
      <vt:lpstr>NİLÜFER HATUN İMARETİ ŞİMDİKİ HALİ</vt:lpstr>
      <vt:lpstr>Slayt 44</vt:lpstr>
      <vt:lpstr>Slayt 45</vt:lpstr>
      <vt:lpstr>SABRINIZ İÇİN TEŞEKKÜRLER…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TURİZM NEDİR? TURİST KİME DENİR?</dc:title>
  <dc:creator>arke</dc:creator>
  <cp:lastModifiedBy>admin</cp:lastModifiedBy>
  <cp:revision>44</cp:revision>
  <dcterms:created xsi:type="dcterms:W3CDTF">2012-04-15T14:11:15Z</dcterms:created>
  <dcterms:modified xsi:type="dcterms:W3CDTF">2016-04-18T06:30:11Z</dcterms:modified>
</cp:coreProperties>
</file>